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Ex1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76" r:id="rId3"/>
    <p:sldId id="279" r:id="rId4"/>
    <p:sldId id="370" r:id="rId5"/>
    <p:sldId id="338" r:id="rId6"/>
    <p:sldId id="377" r:id="rId7"/>
    <p:sldId id="384" r:id="rId8"/>
    <p:sldId id="289" r:id="rId9"/>
    <p:sldId id="291" r:id="rId10"/>
    <p:sldId id="304" r:id="rId11"/>
    <p:sldId id="305" r:id="rId12"/>
    <p:sldId id="308" r:id="rId13"/>
    <p:sldId id="341" r:id="rId14"/>
    <p:sldId id="354" r:id="rId15"/>
    <p:sldId id="327" r:id="rId16"/>
    <p:sldId id="342" r:id="rId17"/>
    <p:sldId id="356" r:id="rId18"/>
    <p:sldId id="359" r:id="rId19"/>
    <p:sldId id="360" r:id="rId20"/>
    <p:sldId id="380" r:id="rId21"/>
    <p:sldId id="381" r:id="rId22"/>
    <p:sldId id="385" r:id="rId23"/>
    <p:sldId id="382" r:id="rId24"/>
    <p:sldId id="383" r:id="rId25"/>
    <p:sldId id="293" r:id="rId26"/>
    <p:sldId id="267" r:id="rId27"/>
    <p:sldId id="331" r:id="rId28"/>
    <p:sldId id="309" r:id="rId29"/>
    <p:sldId id="283" r:id="rId30"/>
    <p:sldId id="362" r:id="rId31"/>
    <p:sldId id="363" r:id="rId32"/>
    <p:sldId id="365" r:id="rId33"/>
    <p:sldId id="300" r:id="rId34"/>
    <p:sldId id="366" r:id="rId35"/>
    <p:sldId id="3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FD7"/>
    <a:srgbClr val="19232D"/>
    <a:srgbClr val="ED7D31"/>
    <a:srgbClr val="60BFC1"/>
    <a:srgbClr val="54B9B9"/>
    <a:srgbClr val="5CBCBC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2912" autoAdjust="0"/>
  </p:normalViewPr>
  <p:slideViewPr>
    <p:cSldViewPr snapToGrid="0" showGuides="1">
      <p:cViewPr varScale="1">
        <p:scale>
          <a:sx n="86" d="100"/>
          <a:sy n="86" d="100"/>
        </p:scale>
        <p:origin x="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Pengolahan%20Seminar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Inventory%20Cost%202022%20Fix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C:\Users\Yulius\OneDrive\Documents\Dokumen%20Julio\Skripsi\Pengolahan%20Data\Data%20PPT%20Seminar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Sampah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Indonesia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20542680932066631"/>
          <c:y val="2.29512056094884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Sampah Plastik (ton)</c:v>
                </c:pt>
              </c:strCache>
            </c:strRef>
          </c:tx>
          <c:spPr>
            <a:solidFill>
              <a:srgbClr val="54B9B9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3320-4C54-9C74-B9DFEC531A54}"/>
              </c:ext>
            </c:extLst>
          </c:dPt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10050000</c:v>
                </c:pt>
                <c:pt idx="1">
                  <c:v>11675160</c:v>
                </c:pt>
                <c:pt idx="2">
                  <c:v>12014900</c:v>
                </c:pt>
                <c:pt idx="3">
                  <c:v>12817000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F8-44B5-B3EE-64CAACB734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12344800"/>
        <c:axId val="512341888"/>
      </c:barChart>
      <c:catAx>
        <c:axId val="512344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Tahun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341888"/>
        <c:crosses val="autoZero"/>
        <c:auto val="1"/>
        <c:lblAlgn val="ctr"/>
        <c:lblOffset val="100"/>
        <c:noMultiLvlLbl val="0"/>
      </c:catAx>
      <c:valAx>
        <c:axId val="51234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34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Total Biaya Persediaan Akibat Perubahan Jumlah Permintaan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'4.3. Analisis Sensitivitas'!$G$12</c:f>
              <c:strCache>
                <c:ptCount val="1"/>
                <c:pt idx="0">
                  <c:v>Material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Sensitivitas'!$F$13:$F$19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Sensitivitas'!$G$13:$G$19</c:f>
              <c:numCache>
                <c:formatCode>General</c:formatCode>
                <c:ptCount val="7"/>
                <c:pt idx="0">
                  <c:v>205448440</c:v>
                </c:pt>
                <c:pt idx="1">
                  <c:v>195526696</c:v>
                </c:pt>
                <c:pt idx="2">
                  <c:v>185604952</c:v>
                </c:pt>
                <c:pt idx="3">
                  <c:v>175681536</c:v>
                </c:pt>
                <c:pt idx="4">
                  <c:v>215369126</c:v>
                </c:pt>
                <c:pt idx="5">
                  <c:v>225291024</c:v>
                </c:pt>
                <c:pt idx="6">
                  <c:v>235212921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8C-4A8D-B629-6FAB7A8816D2}"/>
            </c:ext>
          </c:extLst>
        </c:ser>
        <c:ser>
          <c:idx val="1"/>
          <c:order val="1"/>
          <c:tx>
            <c:strRef>
              <c:f>'4.3. Analisis Sensitivitas'!$H$12</c:f>
              <c:strCache>
                <c:ptCount val="1"/>
                <c:pt idx="0">
                  <c:v>Material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Sensitivitas'!$F$13:$F$19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Sensitivitas'!$H$13:$H$19</c:f>
              <c:numCache>
                <c:formatCode>General</c:formatCode>
                <c:ptCount val="7"/>
                <c:pt idx="0">
                  <c:v>117718350</c:v>
                </c:pt>
                <c:pt idx="1">
                  <c:v>112288380</c:v>
                </c:pt>
                <c:pt idx="2">
                  <c:v>106861980</c:v>
                </c:pt>
                <c:pt idx="3">
                  <c:v>101430386</c:v>
                </c:pt>
                <c:pt idx="4">
                  <c:v>123149884</c:v>
                </c:pt>
                <c:pt idx="5">
                  <c:v>128579758</c:v>
                </c:pt>
                <c:pt idx="6">
                  <c:v>134009633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8C-4A8D-B629-6FAB7A8816D2}"/>
            </c:ext>
          </c:extLst>
        </c:ser>
        <c:ser>
          <c:idx val="2"/>
          <c:order val="2"/>
          <c:tx>
            <c:strRef>
              <c:f>'4.3. Analisis Sensitivitas'!$I$12</c:f>
              <c:strCache>
                <c:ptCount val="1"/>
                <c:pt idx="0">
                  <c:v>Material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Sensitivitas'!$F$13:$F$19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Sensitivitas'!$I$13:$I$19</c:f>
              <c:numCache>
                <c:formatCode>General</c:formatCode>
                <c:ptCount val="7"/>
                <c:pt idx="0">
                  <c:v>163432109</c:v>
                </c:pt>
                <c:pt idx="1">
                  <c:v>155727335</c:v>
                </c:pt>
                <c:pt idx="2">
                  <c:v>148018634</c:v>
                </c:pt>
                <c:pt idx="3">
                  <c:v>140312924</c:v>
                </c:pt>
                <c:pt idx="4">
                  <c:v>171141039</c:v>
                </c:pt>
                <c:pt idx="5">
                  <c:v>178848068</c:v>
                </c:pt>
                <c:pt idx="6">
                  <c:v>186555097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F8C-4A8D-B629-6FAB7A881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9874895"/>
        <c:axId val="2099875855"/>
      </c:lineChart>
      <c:catAx>
        <c:axId val="20998748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Skenario</a:t>
                </a:r>
                <a:r>
                  <a:rPr lang="en-ID" baseline="0"/>
                  <a:t> Sensitivitas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875855"/>
        <c:crosses val="autoZero"/>
        <c:auto val="1"/>
        <c:lblAlgn val="ctr"/>
        <c:lblOffset val="100"/>
        <c:noMultiLvlLbl val="0"/>
      </c:catAx>
      <c:valAx>
        <c:axId val="2099875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87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4220655470756124"/>
          <c:y val="1.01969906031118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Problem!$A$11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36-422E-AEF7-2B5B2C9A4006}"/>
              </c:ext>
            </c:extLst>
          </c:dPt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Problem!$B$8:$C$8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Problem!$B$11:$C$11</c:f>
              <c:numCache>
                <c:formatCode>General</c:formatCode>
                <c:ptCount val="2"/>
                <c:pt idx="0">
                  <c:v>477.8</c:v>
                </c:pt>
                <c:pt idx="1">
                  <c:v>654.6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36-422E-AEF7-2B5B2C9A4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6586623"/>
        <c:axId val="2056589503"/>
      </c:barChart>
      <c:catAx>
        <c:axId val="2056586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Tahun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589503"/>
        <c:crosses val="autoZero"/>
        <c:auto val="1"/>
        <c:lblAlgn val="ctr"/>
        <c:lblOffset val="100"/>
        <c:noMultiLvlLbl val="0"/>
      </c:catAx>
      <c:valAx>
        <c:axId val="205658950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(</a:t>
                </a:r>
                <a:r>
                  <a:rPr lang="en-US" dirty="0" err="1"/>
                  <a:t>dalam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jutaan</a:t>
                </a:r>
                <a:r>
                  <a:rPr lang="en-US" baseline="0" dirty="0"/>
                  <a:t>)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[$Rp-3809]* #,##0_-;\-[$Rp-3809]* #,##0_-;_-[$Rp-3809]* &quot;-&quot;_-;_-@_-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58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Proporsi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8C-4BE6-8AF1-8391F4B0BC4D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8C-4BE6-8AF1-8391F4B0BC4D}"/>
              </c:ext>
            </c:extLst>
          </c:dPt>
          <c:dLbls>
            <c:dLbl>
              <c:idx val="0"/>
              <c:layout>
                <c:manualLayout>
                  <c:x val="-8.1549728512903652E-2"/>
                  <c:y val="-0.23450065457265756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90%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D8C-4BE6-8AF1-8391F4B0BC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10%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D8C-4BE6-8AF1-8391F4B0BC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FFF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Problem!$D$9:$D$10</c:f>
              <c:strCache>
                <c:ptCount val="2"/>
                <c:pt idx="0">
                  <c:v>Biaya Simpan (Holding Cost)</c:v>
                </c:pt>
                <c:pt idx="1">
                  <c:v>Biaya Pesan (Ordering Cost)</c:v>
                </c:pt>
              </c:strCache>
            </c:strRef>
          </c:cat>
          <c:val>
            <c:numRef>
              <c:f>Problem!$E$9:$E$10</c:f>
              <c:numCache>
                <c:formatCode>0%</c:formatCode>
                <c:ptCount val="2"/>
                <c:pt idx="0">
                  <c:v>0.81835625284770974</c:v>
                </c:pt>
                <c:pt idx="1">
                  <c:v>0.18164374715229006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8C-4BE6-8AF1-8391F4B0BC4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Akumulasi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Nilai ITO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ITO!$B$3</c:f>
              <c:strCache>
                <c:ptCount val="1"/>
                <c:pt idx="0">
                  <c:v>Nilai ITO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ITO!$A$4:$A$15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ITO!$B$4:$B$15</c:f>
              <c:numCache>
                <c:formatCode>General</c:formatCode>
                <c:ptCount val="12"/>
                <c:pt idx="0">
                  <c:v>0.25240080935442122</c:v>
                </c:pt>
                <c:pt idx="1">
                  <c:v>0.12489418257597644</c:v>
                </c:pt>
                <c:pt idx="2">
                  <c:v>0.23403237510918165</c:v>
                </c:pt>
                <c:pt idx="3">
                  <c:v>0.2497460347739657</c:v>
                </c:pt>
                <c:pt idx="4">
                  <c:v>0.1869025344707349</c:v>
                </c:pt>
                <c:pt idx="5">
                  <c:v>0.14842945866622814</c:v>
                </c:pt>
                <c:pt idx="6">
                  <c:v>0.16236779370356635</c:v>
                </c:pt>
                <c:pt idx="7">
                  <c:v>0.29381759472036478</c:v>
                </c:pt>
                <c:pt idx="8">
                  <c:v>0.27857348870267723</c:v>
                </c:pt>
                <c:pt idx="9">
                  <c:v>5.111235818474219E-2</c:v>
                </c:pt>
                <c:pt idx="10">
                  <c:v>0.13585973143048155</c:v>
                </c:pt>
                <c:pt idx="11">
                  <c:v>8.8433246624760441E-3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A4-4F8E-ACF4-B2095FDF2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2628416"/>
        <c:axId val="652620256"/>
      </c:lineChart>
      <c:catAx>
        <c:axId val="65262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20256"/>
        <c:crosses val="autoZero"/>
        <c:auto val="1"/>
        <c:lblAlgn val="ctr"/>
        <c:lblOffset val="100"/>
        <c:noMultiLvlLbl val="0"/>
      </c:catAx>
      <c:valAx>
        <c:axId val="6526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284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Kuantitas Pemesanan (Q)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'4.1. Analisis Hasil '!$M$3</c:f>
              <c:strCache>
                <c:ptCount val="1"/>
                <c:pt idx="0">
                  <c:v>Triwulan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'4.1. Analisis Hasil '!$N$2:$P$2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'!$N$3:$P$3</c:f>
              <c:numCache>
                <c:formatCode>0</c:formatCode>
                <c:ptCount val="3"/>
                <c:pt idx="0">
                  <c:v>790371.2</c:v>
                </c:pt>
                <c:pt idx="1">
                  <c:v>528565.1</c:v>
                </c:pt>
                <c:pt idx="2">
                  <c:v>599371.19999999995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D3-4EBB-A854-DD0199807621}"/>
            </c:ext>
          </c:extLst>
        </c:ser>
        <c:ser>
          <c:idx val="1"/>
          <c:order val="1"/>
          <c:tx>
            <c:strRef>
              <c:f>'4.1. Analisis Hasil '!$M$4</c:f>
              <c:strCache>
                <c:ptCount val="1"/>
                <c:pt idx="0">
                  <c:v>Triwulan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'4.1. Analisis Hasil '!$N$2:$P$2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'!$N$4:$P$4</c:f>
              <c:numCache>
                <c:formatCode>0</c:formatCode>
                <c:ptCount val="3"/>
                <c:pt idx="0">
                  <c:v>827657.9</c:v>
                </c:pt>
                <c:pt idx="1">
                  <c:v>470122.2</c:v>
                </c:pt>
                <c:pt idx="2">
                  <c:v>750775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D3-4EBB-A854-DD0199807621}"/>
            </c:ext>
          </c:extLst>
        </c:ser>
        <c:ser>
          <c:idx val="2"/>
          <c:order val="2"/>
          <c:tx>
            <c:strRef>
              <c:f>'4.1. Analisis Hasil '!$M$5</c:f>
              <c:strCache>
                <c:ptCount val="1"/>
                <c:pt idx="0">
                  <c:v>Triwulan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'4.1. Analisis Hasil '!$N$2:$P$2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'!$N$5:$P$5</c:f>
              <c:numCache>
                <c:formatCode>0</c:formatCode>
                <c:ptCount val="3"/>
                <c:pt idx="0">
                  <c:v>838275.4</c:v>
                </c:pt>
                <c:pt idx="1">
                  <c:v>536267.19999999995</c:v>
                </c:pt>
                <c:pt idx="2">
                  <c:v>785973.2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D3-4EBB-A854-DD0199807621}"/>
            </c:ext>
          </c:extLst>
        </c:ser>
        <c:ser>
          <c:idx val="3"/>
          <c:order val="3"/>
          <c:tx>
            <c:strRef>
              <c:f>'4.1. Analisis Hasil '!$M$6</c:f>
              <c:strCache>
                <c:ptCount val="1"/>
                <c:pt idx="0">
                  <c:v>Triwulan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'4.1. Analisis Hasil '!$N$2:$P$2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'!$N$6:$P$6</c:f>
              <c:numCache>
                <c:formatCode>0</c:formatCode>
                <c:ptCount val="3"/>
                <c:pt idx="0">
                  <c:v>530826.4</c:v>
                </c:pt>
                <c:pt idx="1">
                  <c:v>370279.6</c:v>
                </c:pt>
                <c:pt idx="2">
                  <c:v>361368.4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D3-4EBB-A854-DD0199807621}"/>
            </c:ext>
          </c:extLst>
        </c:ser>
        <c:ser>
          <c:idx val="4"/>
          <c:order val="4"/>
          <c:tx>
            <c:strRef>
              <c:f>'4.1. Analisis Hasil '!$M$7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'4.1. Analisis Hasil '!$N$2:$P$2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'!$N$7:$P$7</c:f>
              <c:numCache>
                <c:formatCode>0</c:formatCode>
                <c:ptCount val="3"/>
                <c:pt idx="0">
                  <c:v>2987130.9</c:v>
                </c:pt>
                <c:pt idx="1">
                  <c:v>1905234.1</c:v>
                </c:pt>
                <c:pt idx="2">
                  <c:v>2497487.7999999998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5D3-4EBB-A854-DD0199807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95"/>
        <c:axId val="305306880"/>
        <c:axId val="305315040"/>
      </c:barChart>
      <c:catAx>
        <c:axId val="305306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Nama Bahan</a:t>
                </a:r>
                <a:r>
                  <a:rPr lang="en-ID" baseline="0"/>
                  <a:t> Baku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315040"/>
        <c:crosses val="autoZero"/>
        <c:auto val="1"/>
        <c:lblAlgn val="ctr"/>
        <c:lblOffset val="100"/>
        <c:noMultiLvlLbl val="0"/>
      </c:catAx>
      <c:valAx>
        <c:axId val="30531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306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Periode Pemesanan (Y)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'4.1. Analisis Hasil '!$H$20</c:f>
              <c:strCache>
                <c:ptCount val="1"/>
                <c:pt idx="0">
                  <c:v>Triwulan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'4.1. Analisis Hasil '!$G$21:$G$23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'!$H$21:$H$23</c:f>
              <c:numCache>
                <c:formatCode>General</c:formatCode>
                <c:ptCount val="3"/>
                <c:pt idx="0">
                  <c:v>12</c:v>
                </c:pt>
                <c:pt idx="1">
                  <c:v>12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65-4F02-9CFC-D726C2620383}"/>
            </c:ext>
          </c:extLst>
        </c:ser>
        <c:ser>
          <c:idx val="1"/>
          <c:order val="1"/>
          <c:tx>
            <c:strRef>
              <c:f>'4.1. Analisis Hasil '!$I$20</c:f>
              <c:strCache>
                <c:ptCount val="1"/>
                <c:pt idx="0">
                  <c:v>Triwulan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'4.1. Analisis Hasil '!$G$21:$G$23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'!$I$21:$I$23</c:f>
              <c:numCache>
                <c:formatCode>General</c:formatCode>
                <c:ptCount val="3"/>
                <c:pt idx="0">
                  <c:v>12</c:v>
                </c:pt>
                <c:pt idx="1">
                  <c:v>12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65-4F02-9CFC-D726C2620383}"/>
            </c:ext>
          </c:extLst>
        </c:ser>
        <c:ser>
          <c:idx val="2"/>
          <c:order val="2"/>
          <c:tx>
            <c:strRef>
              <c:f>'4.1. Analisis Hasil '!$J$20</c:f>
              <c:strCache>
                <c:ptCount val="1"/>
                <c:pt idx="0">
                  <c:v>Triwulan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'4.1. Analisis Hasil '!$G$21:$G$23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'!$J$21:$J$23</c:f>
              <c:numCache>
                <c:formatCode>General</c:formatCode>
                <c:ptCount val="3"/>
                <c:pt idx="0">
                  <c:v>13</c:v>
                </c:pt>
                <c:pt idx="1">
                  <c:v>13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65-4F02-9CFC-D726C2620383}"/>
            </c:ext>
          </c:extLst>
        </c:ser>
        <c:ser>
          <c:idx val="3"/>
          <c:order val="3"/>
          <c:tx>
            <c:strRef>
              <c:f>'4.1. Analisis Hasil '!$K$20</c:f>
              <c:strCache>
                <c:ptCount val="1"/>
                <c:pt idx="0">
                  <c:v>Triwulan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'4.1. Analisis Hasil '!$G$21:$G$23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'!$K$21:$K$23</c:f>
              <c:numCache>
                <c:formatCode>General</c:formatCode>
                <c:ptCount val="3"/>
                <c:pt idx="0">
                  <c:v>9</c:v>
                </c:pt>
                <c:pt idx="1">
                  <c:v>9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F65-4F02-9CFC-D726C2620383}"/>
            </c:ext>
          </c:extLst>
        </c:ser>
        <c:ser>
          <c:idx val="4"/>
          <c:order val="4"/>
          <c:tx>
            <c:strRef>
              <c:f>'4.1. Analisis Hasil '!$L$20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'4.1. Analisis Hasil '!$G$21:$G$23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'!$L$21:$L$23</c:f>
              <c:numCache>
                <c:formatCode>0</c:formatCode>
                <c:ptCount val="3"/>
                <c:pt idx="0">
                  <c:v>46</c:v>
                </c:pt>
                <c:pt idx="1">
                  <c:v>46</c:v>
                </c:pt>
                <c:pt idx="2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65-4F02-9CFC-D726C2620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5316000"/>
        <c:axId val="305311200"/>
      </c:barChart>
      <c:catAx>
        <c:axId val="305316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Nama Bahan</a:t>
                </a:r>
                <a:r>
                  <a:rPr lang="en-ID" baseline="0"/>
                  <a:t> Baku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311200"/>
        <c:crosses val="autoZero"/>
        <c:auto val="1"/>
        <c:lblAlgn val="ctr"/>
        <c:lblOffset val="100"/>
        <c:noMultiLvlLbl val="0"/>
      </c:catAx>
      <c:valAx>
        <c:axId val="30531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kali pesan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316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Total Biaya Persediaan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'4.1. Analisis Hasil '!$H$33</c:f>
              <c:strCache>
                <c:ptCount val="1"/>
                <c:pt idx="0">
                  <c:v>Triwulan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2.777777777777828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ACE-466B-9F2C-FAE4622B8E07}"/>
                </c:ext>
              </c:extLst>
            </c:dLbl>
            <c:dLbl>
              <c:idx val="2"/>
              <c:layout>
                <c:manualLayout>
                  <c:x val="-1.0185067526415994E-16"/>
                  <c:y val="-1.851851851851860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CE-466B-9F2C-FAE4622B8E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square" lIns="18000" tIns="19050" rIns="180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'4.1. Analisis Hasil '!$G$34:$G$36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'!$H$34:$H$36</c:f>
              <c:numCache>
                <c:formatCode>0.0</c:formatCode>
                <c:ptCount val="3"/>
                <c:pt idx="0">
                  <c:v>49.484844000000002</c:v>
                </c:pt>
                <c:pt idx="1">
                  <c:v>30.458480000000002</c:v>
                </c:pt>
                <c:pt idx="2">
                  <c:v>41.345356000000002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CE-466B-9F2C-FAE4622B8E07}"/>
            </c:ext>
          </c:extLst>
        </c:ser>
        <c:ser>
          <c:idx val="1"/>
          <c:order val="1"/>
          <c:tx>
            <c:strRef>
              <c:f>'4.1. Analisis Hasil '!$I$33</c:f>
              <c:strCache>
                <c:ptCount val="1"/>
                <c:pt idx="0">
                  <c:v>Triwulan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3.240740740740740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ACE-466B-9F2C-FAE4622B8E07}"/>
                </c:ext>
              </c:extLst>
            </c:dLbl>
            <c:dLbl>
              <c:idx val="1"/>
              <c:layout>
                <c:manualLayout>
                  <c:x val="-1.0185067526415994E-16"/>
                  <c:y val="1.85185185185185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ACE-466B-9F2C-FAE4622B8E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'4.1. Analisis Hasil '!$G$34:$G$36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'!$I$34:$I$36</c:f>
              <c:numCache>
                <c:formatCode>0.0</c:formatCode>
                <c:ptCount val="3"/>
                <c:pt idx="0">
                  <c:v>52.070532</c:v>
                </c:pt>
                <c:pt idx="1">
                  <c:v>29.16929</c:v>
                </c:pt>
                <c:pt idx="2">
                  <c:v>40.778250999999997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ACE-466B-9F2C-FAE4622B8E07}"/>
            </c:ext>
          </c:extLst>
        </c:ser>
        <c:ser>
          <c:idx val="2"/>
          <c:order val="2"/>
          <c:tx>
            <c:strRef>
              <c:f>'4.1. Analisis Hasil '!$J$33</c:f>
              <c:strCache>
                <c:ptCount val="1"/>
                <c:pt idx="0">
                  <c:v>Triwulan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555555555555555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ACE-466B-9F2C-FAE4622B8E07}"/>
                </c:ext>
              </c:extLst>
            </c:dLbl>
            <c:dLbl>
              <c:idx val="1"/>
              <c:layout>
                <c:manualLayout>
                  <c:x val="-1.0185067526415994E-16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ACE-466B-9F2C-FAE4622B8E07}"/>
                </c:ext>
              </c:extLst>
            </c:dLbl>
            <c:dLbl>
              <c:idx val="2"/>
              <c:layout>
                <c:manualLayout>
                  <c:x val="1.0185067526415994E-16"/>
                  <c:y val="-1.38888888888888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ACE-466B-9F2C-FAE4622B8E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'4.1. Analisis Hasil '!$G$34:$G$36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'!$J$34:$J$36</c:f>
              <c:numCache>
                <c:formatCode>0.0</c:formatCode>
                <c:ptCount val="3"/>
                <c:pt idx="0">
                  <c:v>52.194532000000002</c:v>
                </c:pt>
                <c:pt idx="1">
                  <c:v>29.293289999999999</c:v>
                </c:pt>
                <c:pt idx="2">
                  <c:v>40.902251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ACE-466B-9F2C-FAE4622B8E07}"/>
            </c:ext>
          </c:extLst>
        </c:ser>
        <c:ser>
          <c:idx val="3"/>
          <c:order val="3"/>
          <c:tx>
            <c:strRef>
              <c:f>'4.1. Analisis Hasil '!$K$33</c:f>
              <c:strCache>
                <c:ptCount val="1"/>
                <c:pt idx="0">
                  <c:v>Triwulan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2.31481481481481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ACE-466B-9F2C-FAE4622B8E07}"/>
                </c:ext>
              </c:extLst>
            </c:dLbl>
            <c:dLbl>
              <c:idx val="1"/>
              <c:layout>
                <c:manualLayout>
                  <c:x val="-1.0185067526415994E-16"/>
                  <c:y val="2.77777777777777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ACE-466B-9F2C-FAE4622B8E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'4.1. Analisis Hasil '!$G$34:$G$36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'!$K$34:$K$36</c:f>
              <c:numCache>
                <c:formatCode>0.0</c:formatCode>
                <c:ptCount val="3"/>
                <c:pt idx="0">
                  <c:v>51.698532</c:v>
                </c:pt>
                <c:pt idx="1">
                  <c:v>28.79729</c:v>
                </c:pt>
                <c:pt idx="2">
                  <c:v>40.406250999999997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ACE-466B-9F2C-FAE4622B8E07}"/>
            </c:ext>
          </c:extLst>
        </c:ser>
        <c:ser>
          <c:idx val="4"/>
          <c:order val="4"/>
          <c:tx>
            <c:strRef>
              <c:f>'4.1. Analisis Hasil '!$L$33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'4.1. Analisis Hasil '!$G$34:$G$36</c:f>
              <c:strCache>
                <c:ptCount val="3"/>
                <c:pt idx="0">
                  <c:v>1 (clear)</c:v>
                </c:pt>
                <c:pt idx="1">
                  <c:v>2 (light blue)</c:v>
                </c:pt>
                <c:pt idx="2">
                  <c:v>3 (mix)</c:v>
                </c:pt>
              </c:strCache>
            </c:strRef>
          </c:cat>
          <c:val>
            <c:numRef>
              <c:f>'4.1. Analisis Hasil '!$L$34:$L$36</c:f>
              <c:numCache>
                <c:formatCode>0.0</c:formatCode>
                <c:ptCount val="3"/>
                <c:pt idx="0">
                  <c:v>205.44844000000001</c:v>
                </c:pt>
                <c:pt idx="1">
                  <c:v>117.71835</c:v>
                </c:pt>
                <c:pt idx="2">
                  <c:v>163.432109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ACE-466B-9F2C-FAE4622B8E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05319360"/>
        <c:axId val="305314080"/>
      </c:barChart>
      <c:catAx>
        <c:axId val="305319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Nama Bahan Baku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314080"/>
        <c:crosses val="autoZero"/>
        <c:auto val="1"/>
        <c:lblAlgn val="ctr"/>
        <c:lblOffset val="100"/>
        <c:noMultiLvlLbl val="0"/>
      </c:catAx>
      <c:valAx>
        <c:axId val="30531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(dalam jutaan</a:t>
                </a:r>
                <a:r>
                  <a:rPr lang="en-ID" baseline="0"/>
                  <a:t> rupiah)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31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Perbandingan Biaya Sebelum dan</a:t>
            </a:r>
            <a:r>
              <a:rPr lang="en-ID" baseline="0"/>
              <a:t> Sesudah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'4.2. Analisis Perbandingan'!$A$3</c:f>
              <c:strCache>
                <c:ptCount val="1"/>
                <c:pt idx="0">
                  <c:v>Biaya Simpan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'4.2. Analisis Perbandingan'!$B$1:$I$2</c:f>
              <c:multiLvlStrCache>
                <c:ptCount val="8"/>
                <c:lvl>
                  <c:pt idx="0">
                    <c:v>Clear</c:v>
                  </c:pt>
                  <c:pt idx="1">
                    <c:v>Light Blue</c:v>
                  </c:pt>
                  <c:pt idx="2">
                    <c:v>Mix</c:v>
                  </c:pt>
                  <c:pt idx="3">
                    <c:v>Total</c:v>
                  </c:pt>
                  <c:pt idx="4">
                    <c:v>Clear</c:v>
                  </c:pt>
                  <c:pt idx="5">
                    <c:v>Light Blue</c:v>
                  </c:pt>
                  <c:pt idx="6">
                    <c:v>Mix</c:v>
                  </c:pt>
                  <c:pt idx="7">
                    <c:v>Total</c:v>
                  </c:pt>
                </c:lvl>
                <c:lvl>
                  <c:pt idx="0">
                    <c:v>Biaya Aktual</c:v>
                  </c:pt>
                  <c:pt idx="4">
                    <c:v>Biaya Model</c:v>
                  </c:pt>
                </c:lvl>
              </c:multiLvlStrCache>
            </c:multiLvlStrRef>
          </c:cat>
          <c:val>
            <c:numRef>
              <c:f>'4.2. Analisis Perbandingan'!$B$3:$I$3</c:f>
              <c:numCache>
                <c:formatCode>General</c:formatCode>
                <c:ptCount val="8"/>
                <c:pt idx="0">
                  <c:v>201.5</c:v>
                </c:pt>
                <c:pt idx="1">
                  <c:v>161.4</c:v>
                </c:pt>
                <c:pt idx="2">
                  <c:v>223.7</c:v>
                </c:pt>
                <c:pt idx="3">
                  <c:v>586.59999999999991</c:v>
                </c:pt>
                <c:pt idx="4">
                  <c:v>199.7</c:v>
                </c:pt>
                <c:pt idx="5">
                  <c:v>112</c:v>
                </c:pt>
                <c:pt idx="6">
                  <c:v>157.69999999999999</c:v>
                </c:pt>
                <c:pt idx="7">
                  <c:v>469.4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A5-4B4F-BB78-C40E88E535B4}"/>
            </c:ext>
          </c:extLst>
        </c:ser>
        <c:ser>
          <c:idx val="1"/>
          <c:order val="1"/>
          <c:tx>
            <c:strRef>
              <c:f>'4.2. Analisis Perbandingan'!$A$4</c:f>
              <c:strCache>
                <c:ptCount val="1"/>
                <c:pt idx="0">
                  <c:v>Biaya Pesan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'4.2. Analisis Perbandingan'!$B$1:$I$2</c:f>
              <c:multiLvlStrCache>
                <c:ptCount val="8"/>
                <c:lvl>
                  <c:pt idx="0">
                    <c:v>Clear</c:v>
                  </c:pt>
                  <c:pt idx="1">
                    <c:v>Light Blue</c:v>
                  </c:pt>
                  <c:pt idx="2">
                    <c:v>Mix</c:v>
                  </c:pt>
                  <c:pt idx="3">
                    <c:v>Total</c:v>
                  </c:pt>
                  <c:pt idx="4">
                    <c:v>Clear</c:v>
                  </c:pt>
                  <c:pt idx="5">
                    <c:v>Light Blue</c:v>
                  </c:pt>
                  <c:pt idx="6">
                    <c:v>Mix</c:v>
                  </c:pt>
                  <c:pt idx="7">
                    <c:v>Total</c:v>
                  </c:pt>
                </c:lvl>
                <c:lvl>
                  <c:pt idx="0">
                    <c:v>Biaya Aktual</c:v>
                  </c:pt>
                  <c:pt idx="4">
                    <c:v>Biaya Model</c:v>
                  </c:pt>
                </c:lvl>
              </c:multiLvlStrCache>
            </c:multiLvlStrRef>
          </c:cat>
          <c:val>
            <c:numRef>
              <c:f>'4.2. Analisis Perbandingan'!$B$4:$I$4</c:f>
              <c:numCache>
                <c:formatCode>General</c:formatCode>
                <c:ptCount val="8"/>
                <c:pt idx="0">
                  <c:v>22.3</c:v>
                </c:pt>
                <c:pt idx="1">
                  <c:v>22.8</c:v>
                </c:pt>
                <c:pt idx="2">
                  <c:v>22.8</c:v>
                </c:pt>
                <c:pt idx="3">
                  <c:v>67.900000000000006</c:v>
                </c:pt>
                <c:pt idx="4">
                  <c:v>5.7</c:v>
                </c:pt>
                <c:pt idx="5">
                  <c:v>5.7</c:v>
                </c:pt>
                <c:pt idx="6">
                  <c:v>5.7</c:v>
                </c:pt>
                <c:pt idx="7">
                  <c:v>17.100000000000001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A5-4B4F-BB78-C40E88E535B4}"/>
            </c:ext>
          </c:extLst>
        </c:ser>
        <c:ser>
          <c:idx val="2"/>
          <c:order val="2"/>
          <c:tx>
            <c:strRef>
              <c:f>'4.2. Analisis Perbandingan'!$A$5</c:f>
              <c:strCache>
                <c:ptCount val="1"/>
                <c:pt idx="0">
                  <c:v>Biaya Persediaan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A5-4B4F-BB78-C40E88E535B4}"/>
                </c:ext>
              </c:extLst>
            </c:dLbl>
            <c:dLbl>
              <c:idx val="7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A5-4B4F-BB78-C40E88E535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'4.2. Analisis Perbandingan'!$B$1:$I$2</c:f>
              <c:multiLvlStrCache>
                <c:ptCount val="8"/>
                <c:lvl>
                  <c:pt idx="0">
                    <c:v>Clear</c:v>
                  </c:pt>
                  <c:pt idx="1">
                    <c:v>Light Blue</c:v>
                  </c:pt>
                  <c:pt idx="2">
                    <c:v>Mix</c:v>
                  </c:pt>
                  <c:pt idx="3">
                    <c:v>Total</c:v>
                  </c:pt>
                  <c:pt idx="4">
                    <c:v>Clear</c:v>
                  </c:pt>
                  <c:pt idx="5">
                    <c:v>Light Blue</c:v>
                  </c:pt>
                  <c:pt idx="6">
                    <c:v>Mix</c:v>
                  </c:pt>
                  <c:pt idx="7">
                    <c:v>Total</c:v>
                  </c:pt>
                </c:lvl>
                <c:lvl>
                  <c:pt idx="0">
                    <c:v>Biaya Aktual</c:v>
                  </c:pt>
                  <c:pt idx="4">
                    <c:v>Biaya Model</c:v>
                  </c:pt>
                </c:lvl>
              </c:multiLvlStrCache>
            </c:multiLvlStrRef>
          </c:cat>
          <c:val>
            <c:numRef>
              <c:f>'4.2. Analisis Perbandingan'!$B$5:$I$5</c:f>
              <c:numCache>
                <c:formatCode>General</c:formatCode>
                <c:ptCount val="8"/>
                <c:pt idx="0">
                  <c:v>223.8</c:v>
                </c:pt>
                <c:pt idx="1">
                  <c:v>184.2</c:v>
                </c:pt>
                <c:pt idx="2">
                  <c:v>246.5</c:v>
                </c:pt>
                <c:pt idx="3">
                  <c:v>654.5</c:v>
                </c:pt>
                <c:pt idx="4">
                  <c:v>205.4</c:v>
                </c:pt>
                <c:pt idx="5">
                  <c:v>117.7</c:v>
                </c:pt>
                <c:pt idx="6">
                  <c:v>163.4</c:v>
                </c:pt>
                <c:pt idx="7">
                  <c:v>486.5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A5-4B4F-BB78-C40E88E53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7190191"/>
        <c:axId val="787191631"/>
      </c:barChart>
      <c:catAx>
        <c:axId val="78719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191631"/>
        <c:crosses val="autoZero"/>
        <c:auto val="1"/>
        <c:lblAlgn val="ctr"/>
        <c:lblOffset val="100"/>
        <c:noMultiLvlLbl val="0"/>
      </c:catAx>
      <c:valAx>
        <c:axId val="787191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dalam</a:t>
                </a:r>
                <a:r>
                  <a:rPr lang="en-ID" baseline="0"/>
                  <a:t> jutaan rupiah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19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Total Biaya Persediaan Akibat Perubahan Harga</a:t>
            </a:r>
            <a:r>
              <a:rPr lang="en-ID" baseline="0"/>
              <a:t> Material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'4.3. Analisis Sensitivitas'!$G$2</c:f>
              <c:strCache>
                <c:ptCount val="1"/>
                <c:pt idx="0">
                  <c:v>Material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Sensitivitas'!$F$3:$F$9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Sensitivitas'!$G$3:$G$9</c:f>
              <c:numCache>
                <c:formatCode>General</c:formatCode>
                <c:ptCount val="7"/>
                <c:pt idx="0">
                  <c:v>205448440</c:v>
                </c:pt>
                <c:pt idx="1">
                  <c:v>195936800</c:v>
                </c:pt>
                <c:pt idx="2">
                  <c:v>186425160</c:v>
                </c:pt>
                <c:pt idx="3">
                  <c:v>174535610</c:v>
                </c:pt>
                <c:pt idx="4">
                  <c:v>214960080</c:v>
                </c:pt>
                <c:pt idx="5">
                  <c:v>224471720</c:v>
                </c:pt>
                <c:pt idx="6">
                  <c:v>236361270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CD-4315-9171-D06336A2207B}"/>
            </c:ext>
          </c:extLst>
        </c:ser>
        <c:ser>
          <c:idx val="1"/>
          <c:order val="1"/>
          <c:tx>
            <c:strRef>
              <c:f>'4.3. Analisis Sensitivitas'!$H$2</c:f>
              <c:strCache>
                <c:ptCount val="1"/>
                <c:pt idx="0">
                  <c:v>Material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Sensitivitas'!$F$3:$F$9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Sensitivitas'!$H$3:$H$9</c:f>
              <c:numCache>
                <c:formatCode>General</c:formatCode>
                <c:ptCount val="7"/>
                <c:pt idx="0">
                  <c:v>117718350</c:v>
                </c:pt>
                <c:pt idx="1">
                  <c:v>112917735</c:v>
                </c:pt>
                <c:pt idx="2">
                  <c:v>106516915</c:v>
                </c:pt>
                <c:pt idx="3">
                  <c:v>101716300</c:v>
                </c:pt>
                <c:pt idx="4">
                  <c:v>124119170</c:v>
                </c:pt>
                <c:pt idx="5">
                  <c:v>128919785</c:v>
                </c:pt>
                <c:pt idx="6">
                  <c:v>135320605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CD-4315-9171-D06336A2207B}"/>
            </c:ext>
          </c:extLst>
        </c:ser>
        <c:ser>
          <c:idx val="2"/>
          <c:order val="2"/>
          <c:tx>
            <c:strRef>
              <c:f>'4.3. Analisis Sensitivitas'!$I$2</c:f>
              <c:strCache>
                <c:ptCount val="1"/>
                <c:pt idx="0">
                  <c:v>Material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'4.3. Analisis Sensitivitas'!$F$3:$F$9</c:f>
              <c:strCache>
                <c:ptCount val="7"/>
                <c:pt idx="0">
                  <c:v>Normal</c:v>
                </c:pt>
                <c:pt idx="1">
                  <c:v>Penurunan 5%</c:v>
                </c:pt>
                <c:pt idx="2">
                  <c:v>Penurunan 10%</c:v>
                </c:pt>
                <c:pt idx="3">
                  <c:v>Penurunan 15%</c:v>
                </c:pt>
                <c:pt idx="4">
                  <c:v>Kenaikan 5%</c:v>
                </c:pt>
                <c:pt idx="5">
                  <c:v>Kenaikan 10%</c:v>
                </c:pt>
                <c:pt idx="6">
                  <c:v>Kenaikan 15%</c:v>
                </c:pt>
              </c:strCache>
            </c:strRef>
          </c:cat>
          <c:val>
            <c:numRef>
              <c:f>'4.3. Analisis Sensitivitas'!$I$3:$I$9</c:f>
              <c:numCache>
                <c:formatCode>General</c:formatCode>
                <c:ptCount val="7"/>
                <c:pt idx="0">
                  <c:v>163432109</c:v>
                </c:pt>
                <c:pt idx="1">
                  <c:v>155238441</c:v>
                </c:pt>
                <c:pt idx="2">
                  <c:v>147044773</c:v>
                </c:pt>
                <c:pt idx="3">
                  <c:v>138851105</c:v>
                </c:pt>
                <c:pt idx="4">
                  <c:v>171625777</c:v>
                </c:pt>
                <c:pt idx="5">
                  <c:v>179819445</c:v>
                </c:pt>
                <c:pt idx="6">
                  <c:v>188013113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CD-4315-9171-D06336A22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8196847"/>
        <c:axId val="2018191087"/>
      </c:lineChart>
      <c:catAx>
        <c:axId val="20181968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Skenario</a:t>
                </a:r>
                <a:r>
                  <a:rPr lang="en-ID" baseline="0"/>
                  <a:t> Sensitivitas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8191087"/>
        <c:crosses val="autoZero"/>
        <c:auto val="1"/>
        <c:lblAlgn val="ctr"/>
        <c:lblOffset val="100"/>
        <c:noMultiLvlLbl val="0"/>
      </c:catAx>
      <c:valAx>
        <c:axId val="2018191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Rp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8196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Sheet5!$A$1:$A$354</cx:f>
        <cx:lvl ptCount="354" formatCode="0.0">
          <cx:pt idx="0">27098.566666666666</cx:pt>
          <cx:pt idx="1">26115.166666666668</cx:pt>
          <cx:pt idx="2">24074.466666666667</cx:pt>
          <cx:pt idx="3">28104.366666666669</cx:pt>
          <cx:pt idx="4">22083.566666666666</cx:pt>
          <cx:pt idx="5">26618.266666666666</cx:pt>
          <cx:pt idx="6">23568.466666666667</cx:pt>
          <cx:pt idx="7">27616.666666666668</cx:pt>
          <cx:pt idx="8">22571.766666666666</cx:pt>
          <cx:pt idx="9">26320.366666666669</cx:pt>
          <cx:pt idx="10">23863.766666666666</cx:pt>
          <cx:pt idx="11">26237.366666666669</cx:pt>
          <cx:pt idx="12">23950.566666666666</cx:pt>
          <cx:pt idx="13">26788.666666666701</cx:pt>
          <cx:pt idx="14">23088.166666666668</cx:pt>
          <cx:pt idx="15">27510.766666666666</cx:pt>
          <cx:pt idx="16">22678.166666666668</cx:pt>
          <cx:pt idx="17">27744.666666666668</cx:pt>
          <cx:pt idx="18">22444.466666666667</cx:pt>
          <cx:pt idx="19">27324.266666666666</cx:pt>
          <cx:pt idx="20">22863.166666666668</cx:pt>
          <cx:pt idx="21">27437.066666666666</cx:pt>
          <cx:pt idx="22">22750.766666666666</cx:pt>
          <cx:pt idx="23">29095.366666666669</cx:pt>
          <cx:pt idx="24">21092.466666666667</cx:pt>
          <cx:pt idx="25">28094.466666666667</cx:pt>
          <cx:pt idx="26">22091.266666666666</cx:pt>
          <cx:pt idx="27">28397.766666666666</cx:pt>
          <cx:pt idx="28">20790</cx:pt>
          <cx:pt idx="29">26094.166666666668</cx:pt>
          <cx:pt idx="30">11686.503999999999</cx:pt>
          <cx:pt idx="31">10702.404</cx:pt>
          <cx:pt idx="32">8660.503999999999</cx:pt>
          <cx:pt idx="33">12693.004000000001</cx:pt>
          <cx:pt idx="34">6669.8039999999992</cx:pt>
          <cx:pt idx="35">11206.704</cx:pt>
          <cx:pt idx="36">8155.6039999999985</cx:pt>
          <cx:pt idx="37">12204.103999999999</cx:pt>
          <cx:pt idx="38">7158.4039999999986</cx:pt>
          <cx:pt idx="39">10907.404</cx:pt>
          <cx:pt idx="40">8451.1039999999994</cx:pt>
          <cx:pt idx="41">8536.6039999999994</cx:pt>
          <cx:pt idx="42">11376.003999999999</cx:pt>
          <cx:pt idx="43">7990.503999999999</cx:pt>
          <cx:pt idx="44">12097.504000000001</cx:pt>
          <cx:pt idx="45">7264.8039999999992</cx:pt>
          <cx:pt idx="46">12331.903999999999</cx:pt>
          <cx:pt idx="47">7030.4039999999986</cx:pt>
          <cx:pt idx="48">11912.704</cx:pt>
          <cx:pt idx="49">7450.6039999999985</cx:pt>
          <cx:pt idx="50">12025.604000000028</cx:pt>
          <cx:pt idx="51">7338.003999999999</cx:pt>
          <cx:pt idx="52">13682.603999999999</cx:pt>
          <cx:pt idx="53">5679.8039999999992</cx:pt>
          <cx:pt idx="54">12681.403999999999</cx:pt>
          <cx:pt idx="55">15359.6</cx:pt>
          <cx:pt idx="56">19371.299999999999</cx:pt>
          <cx:pt idx="57">16345.299999999999</cx:pt>
          <cx:pt idx="58">20377.799999999999</cx:pt>
          <cx:pt idx="59">14354.6</cx:pt>
          <cx:pt idx="60">18891.5</cx:pt>
          <cx:pt idx="61">15840.4</cx:pt>
          <cx:pt idx="62">19888.900000000001</cx:pt>
          <cx:pt idx="63">14843.200000000001</cx:pt>
          <cx:pt idx="64">18592.200000000001</cx:pt>
          <cx:pt idx="65">16135.9</cx:pt>
          <cx:pt idx="66">18510.5</cx:pt>
          <cx:pt idx="67">16221.4</cx:pt>
          <cx:pt idx="68">19060.799999999999</cx:pt>
          <cx:pt idx="69">15675.299999999999</cx:pt>
          <cx:pt idx="70">19782.299999999999</cx:pt>
          <cx:pt idx="71">14949.6</cx:pt>
          <cx:pt idx="72">20016.700000000001</cx:pt>
          <cx:pt idx="73">14715.200000000001</cx:pt>
          <cx:pt idx="74">19597.5</cx:pt>
          <cx:pt idx="75">15135.4</cx:pt>
          <cx:pt idx="76">19710.400000000001</cx:pt>
          <cx:pt idx="77">21367.400000000001</cx:pt>
          <cx:pt idx="78">13364.6</cx:pt>
          <cx:pt idx="79">21014.200000000001</cx:pt>
          <cx:pt idx="80">14364</cx:pt>
          <cx:pt idx="81">16132</cx:pt>
          <cx:pt idx="82">18492</cx:pt>
          <cx:pt idx="83">16826</cx:pt>
          <cx:pt idx="84">25795.196666666663</cx:pt>
          <cx:pt idx="85">29806.896666666664</cx:pt>
          <cx:pt idx="86">28822.796666666665</cx:pt>
          <cx:pt idx="87">26780.896666666664</cx:pt>
          <cx:pt idx="88">30813.396666666664</cx:pt>
          <cx:pt idx="89">24790.196666666663</cx:pt>
          <cx:pt idx="90">29327.096666666665</cx:pt>
          <cx:pt idx="91">26275.996666666666</cx:pt>
          <cx:pt idx="92">30324.496666666666</cx:pt>
          <cx:pt idx="93">25278.796666666665</cx:pt>
          <cx:pt idx="94">29027.796666666665</cx:pt>
          <cx:pt idx="95">26571.496666666666</cx:pt>
          <cx:pt idx="96">28946.096666666665</cx:pt>
          <cx:pt idx="97">26656.996666666666</cx:pt>
          <cx:pt idx="98">27062.39333333325</cx:pt>
          <cx:pt idx="99">32217.8966666667</cx:pt>
          <cx:pt idx="100">25385.196666666663</cx:pt>
          <cx:pt idx="101">31452.296666666702</cx:pt>
          <cx:pt idx="102">25150.796666666665</cx:pt>
          <cx:pt idx="103">31733.096666666701</cx:pt>
          <cx:pt idx="104">26570.996666666699</cx:pt>
          <cx:pt idx="105">31345.996666666699</cx:pt>
          <cx:pt idx="106">25458.396666666664</cx:pt>
          <cx:pt idx="107">31802.996666666666</cx:pt>
          <cx:pt idx="108">23800.196666666663</cx:pt>
          <cx:pt idx="109">31909.796666666702</cx:pt>
          <cx:pt idx="110">25799.596666666701</cx:pt>
          <cx:pt idx="111">27567.596666666701</cx:pt>
          <cx:pt idx="112">28927.596666666665</cx:pt>
          <cx:pt idx="113">19177.376923076921</cx:pt>
          <cx:pt idx="114">23209.876923076921</cx:pt>
          <cx:pt idx="115">17186.676923076924</cx:pt>
          <cx:pt idx="116">21723.576923076922</cx:pt>
          <cx:pt idx="117">18672.47692307692</cx:pt>
          <cx:pt idx="118">22720.976923076923</cx:pt>
          <cx:pt idx="119">17675.276923076923</cx:pt>
          <cx:pt idx="120">21424.276923076923</cx:pt>
          <cx:pt idx="121">18967.97692307692</cx:pt>
          <cx:pt idx="122">21342.576923076922</cx:pt>
          <cx:pt idx="123">19053.47692307692</cx:pt>
          <cx:pt idx="124">21892.876923076921</cx:pt>
          <cx:pt idx="125">22614.376923076921</cx:pt>
          <cx:pt idx="126">17781.676923076921</cx:pt>
          <cx:pt idx="127">22848.776923076923</cx:pt>
          <cx:pt idx="128">17547.276923076923</cx:pt>
          <cx:pt idx="129">22429.576923076922</cx:pt>
          <cx:pt idx="130">17967.47692307692</cx:pt>
          <cx:pt idx="131">22542.476923076923</cx:pt>
          <cx:pt idx="132">17854.876923076921</cx:pt>
          <cx:pt idx="133">24199.476923076923</cx:pt>
          <cx:pt idx="134">23306.276923076923</cx:pt>
          <cx:pt idx="135">17196.076923076922</cx:pt>
          <cx:pt idx="136">18964.076923076922</cx:pt>
          <cx:pt idx="137">21324.076923076922</cx:pt>
          <cx:pt idx="138">20198.076923076922</cx:pt>
          <cx:pt idx="139">24253.631034482758</cx:pt>
          <cx:pt idx="140">23269.531034482759</cx:pt>
          <cx:pt idx="141">21227.631034482758</cx:pt>
          <cx:pt idx="142">28260.131034482802</cx:pt>
          <cx:pt idx="143">19236.931034482757</cx:pt>
          <cx:pt idx="144">23773.831034482759</cx:pt>
          <cx:pt idx="145">20722.73103448276</cx:pt>
          <cx:pt idx="146">24771.23103448276</cx:pt>
          <cx:pt idx="147">19725.531034482759</cx:pt>
          <cx:pt idx="148">23474.531034482759</cx:pt>
          <cx:pt idx="149">21018.23103448276</cx:pt>
          <cx:pt idx="150">23392.831034482759</cx:pt>
          <cx:pt idx="151">21103.73103448276</cx:pt>
          <cx:pt idx="152">23943.131034482758</cx:pt>
          <cx:pt idx="153">20557.631034482758</cx:pt>
          <cx:pt idx="154">24664.631034482758</cx:pt>
          <cx:pt idx="155">19831.931034482757</cx:pt>
          <cx:pt idx="156">24899.031034482759</cx:pt>
          <cx:pt idx="157">19597.531034482759</cx:pt>
          <cx:pt idx="158">24479.831034482759</cx:pt>
          <cx:pt idx="159">20017.73103448276</cx:pt>
          <cx:pt idx="160">24592.73103448276</cx:pt>
          <cx:pt idx="161">19905.131034482758</cx:pt>
          <cx:pt idx="162">26249.73103448276</cx:pt>
          <cx:pt idx="163">18246.931034482757</cx:pt>
          <cx:pt idx="164">25356.531034482759</cx:pt>
          <cx:pt idx="165">19246.331034482759</cx:pt>
          <cx:pt idx="166">21014.331034482759</cx:pt>
          <cx:pt idx="167">23374.331034482759</cx:pt>
          <cx:pt idx="168">17151.044827586207</cx:pt>
          <cx:pt idx="169">21162.744827586204</cx:pt>
          <cx:pt idx="170">20178.644827586206</cx:pt>
          <cx:pt idx="171">18136.744827586204</cx:pt>
          <cx:pt idx="172">22169.244827586204</cx:pt>
          <cx:pt idx="173">16146.044827586207</cx:pt>
          <cx:pt idx="174">20682.944827586205</cx:pt>
          <cx:pt idx="175">17631.844827586207</cx:pt>
          <cx:pt idx="176">16634.644827586206</cx:pt>
          <cx:pt idx="177">20383.644827586206</cx:pt>
          <cx:pt idx="178">17927.344827586207</cx:pt>
          <cx:pt idx="179">20301.944827586205</cx:pt>
          <cx:pt idx="180">18012.844827586207</cx:pt>
          <cx:pt idx="181">20852.244827586204</cx:pt>
          <cx:pt idx="182">17466.744827586204</cx:pt>
          <cx:pt idx="183">21573.744827586204</cx:pt>
          <cx:pt idx="184">16741.044827586207</cx:pt>
          <cx:pt idx="185">21808.144827586206</cx:pt>
          <cx:pt idx="186">16506.644827586206</cx:pt>
          <cx:pt idx="187">21388.944827586205</cx:pt>
          <cx:pt idx="188">16926.844827586207</cx:pt>
          <cx:pt idx="189">21501.844827586207</cx:pt>
          <cx:pt idx="190">16814.244827586204</cx:pt>
          <cx:pt idx="191">23158.844827586207</cx:pt>
          <cx:pt idx="192">15156.044827586207</cx:pt>
          <cx:pt idx="193">22265.644827586206</cx:pt>
          <cx:pt idx="194">16155.444827586207</cx:pt>
          <cx:pt idx="195">17923.444827586205</cx:pt>
          <cx:pt idx="196">19157.444827586205</cx:pt>
          <cx:pt idx="197">10694.343333333334</cx:pt>
          <cx:pt idx="198">14706.043333333333</cx:pt>
          <cx:pt idx="199">13721.943333333335</cx:pt>
          <cx:pt idx="200">11680.043333333333</cx:pt>
          <cx:pt idx="201">15712.543333333333</cx:pt>
          <cx:pt idx="202">9689.3433333333342</cx:pt>
          <cx:pt idx="203">14226.243333333334</cx:pt>
          <cx:pt idx="204">11175.143333333333</cx:pt>
          <cx:pt idx="205">15223.643333333333</cx:pt>
          <cx:pt idx="206">10177.943333333335</cx:pt>
          <cx:pt idx="207">13926.943333333335</cx:pt>
          <cx:pt idx="208">11470.643333333333</cx:pt>
          <cx:pt idx="209">13845.243333333334</cx:pt>
          <cx:pt idx="210">11556.143333333333</cx:pt>
          <cx:pt idx="211">14395.543333333333</cx:pt>
          <cx:pt idx="212">11010.043333333333</cx:pt>
          <cx:pt idx="213">10284.343333333334</cx:pt>
          <cx:pt idx="214">15351.443333333335</cx:pt>
          <cx:pt idx="215">10049.943333333335</cx:pt>
          <cx:pt idx="216">14932.243333333334</cx:pt>
          <cx:pt idx="217">10470.143333333333</cx:pt>
          <cx:pt idx="218">15045.143333333333</cx:pt>
          <cx:pt idx="219">10357.543333333333</cx:pt>
          <cx:pt idx="220">16702.143333333333</cx:pt>
          <cx:pt idx="221">8699.3433333333342</cx:pt>
          <cx:pt idx="222">15808.943333333335</cx:pt>
          <cx:pt idx="223">9698.7433333333338</cx:pt>
          <cx:pt idx="224">11466.743333333334</cx:pt>
          <cx:pt idx="225">13826.743333333334</cx:pt>
          <cx:pt idx="226">12700.743333333334</cx:pt>
          <cx:pt idx="227">24107.133333333331</cx:pt>
          <cx:pt idx="228">28118.833333333332</cx:pt>
          <cx:pt idx="229">27134.733333333334</cx:pt>
          <cx:pt idx="230">25092.833333333332</cx:pt>
          <cx:pt idx="231">29125.333333333332</cx:pt>
          <cx:pt idx="232">23102.133333333331</cx:pt>
          <cx:pt idx="233">27639.033333333333</cx:pt>
          <cx:pt idx="234">24587.933333333334</cx:pt>
          <cx:pt idx="235">28636.433333333334</cx:pt>
          <cx:pt idx="236">23590.733333333334</cx:pt>
          <cx:pt idx="237">27339.733333333334</cx:pt>
          <cx:pt idx="238">24883.433333333334</cx:pt>
          <cx:pt idx="239">27258.033333333333</cx:pt>
          <cx:pt idx="240">24968.933333333334</cx:pt>
          <cx:pt idx="241">27808.333333333332</cx:pt>
          <cx:pt idx="242">24422.833333333332</cx:pt>
          <cx:pt idx="243">28529.833333333332</cx:pt>
          <cx:pt idx="244">23697.133333333331</cx:pt>
          <cx:pt idx="245">28764.233333333334</cx:pt>
          <cx:pt idx="246">23462.733333333334</cx:pt>
          <cx:pt idx="247">28345.033333333333</cx:pt>
          <cx:pt idx="248">23882.933333333334</cx:pt>
          <cx:pt idx="249">28457.933333333334</cx:pt>
          <cx:pt idx="250">23770.333333333332</cx:pt>
          <cx:pt idx="251">20114.933333333302</cx:pt>
          <cx:pt idx="252">22112.133333333331</cx:pt>
          <cx:pt idx="253">29221.733333333334</cx:pt>
          <cx:pt idx="254">23111.533333333333</cx:pt>
          <cx:pt idx="255">24879.533333333333</cx:pt>
          <cx:pt idx="256">27239.533333333333</cx:pt>
          <cx:pt idx="257">11627.08</cx:pt>
          <cx:pt idx="258">15638.779999999999</cx:pt>
          <cx:pt idx="259">14654.68</cx:pt>
          <cx:pt idx="260">12612.779999999999</cx:pt>
          <cx:pt idx="261">16645.279999999999</cx:pt>
          <cx:pt idx="262">20622.080000000002</cx:pt>
          <cx:pt idx="263">15158.98</cx:pt>
          <cx:pt idx="264">16156.379999999999</cx:pt>
          <cx:pt idx="265">21110.68</cx:pt>
          <cx:pt idx="266">14859.68</cx:pt>
          <cx:pt idx="267">12403.379999999999</cx:pt>
          <cx:pt idx="268">14777.98</cx:pt>
          <cx:pt idx="269">12488.879999999999</cx:pt>
          <cx:pt idx="270">15328.279999999999</cx:pt>
          <cx:pt idx="271">11942.779999999999</cx:pt>
          <cx:pt idx="272">16049.779999999999</cx:pt>
          <cx:pt idx="273">11217.08</cx:pt>
          <cx:pt idx="274">16284.18</cx:pt>
          <cx:pt idx="275">10982.68</cx:pt>
          <cx:pt idx="276">15864.98</cx:pt>
          <cx:pt idx="277">11402.879999999999</cx:pt>
          <cx:pt idx="278">15977.879999999999</cx:pt>
          <cx:pt idx="279">11290.279999999999</cx:pt>
          <cx:pt idx="280">17634.880000000001</cx:pt>
          <cx:pt idx="281">19632.080000000002</cx:pt>
          <cx:pt idx="282">16741.68</cx:pt>
          <cx:pt idx="283">10631.48</cx:pt>
          <cx:pt idx="284">12399.48</cx:pt>
          <cx:pt idx="285">14759.48</cx:pt>
          <cx:pt idx="286">13633.480000000049</cx:pt>
          <cx:pt idx="287">20110</cx:pt>
          <cx:pt idx="288">25527</cx:pt>
          <cx:pt idx="289">26747</cx:pt>
          <cx:pt idx="290">28957</cx:pt>
          <cx:pt idx="291">24562</cx:pt>
          <cx:pt idx="292">28793</cx:pt>
          <cx:pt idx="293">28955</cx:pt>
          <cx:pt idx="294">15422.5</cx:pt>
          <cx:pt idx="295">20780</cx:pt>
          <cx:pt idx="296">25355</cx:pt>
          <cx:pt idx="297">26533</cx:pt>
          <cx:pt idx="298">17322.5</cx:pt>
          <cx:pt idx="299">15936</cx:pt>
          <cx:pt idx="300">14582</cx:pt>
          <cx:pt idx="301">20310</cx:pt>
          <cx:pt idx="302">16056</cx:pt>
          <cx:pt idx="303">17328</cx:pt>
          <cx:pt idx="304">15775</cx:pt>
          <cx:pt idx="305">23100</cx:pt>
          <cx:pt idx="306">16368</cx:pt>
          <cx:pt idx="307">20847</cx:pt>
          <cx:pt idx="308">11744</cx:pt>
          <cx:pt idx="309">12511</cx:pt>
          <cx:pt idx="310">12419</cx:pt>
          <cx:pt idx="311">13503</cx:pt>
          <cx:pt idx="312">20000</cx:pt>
          <cx:pt idx="313">28804.25</cx:pt>
          <cx:pt idx="314">26704.25</cx:pt>
          <cx:pt idx="315">28804.25</cx:pt>
          <cx:pt idx="316">18804.25</cx:pt>
          <cx:pt idx="317">3307.0133333333333</cx:pt>
          <cx:pt idx="318">3718.7133333333331</cx:pt>
          <cx:pt idx="319">3615.413333333333</cx:pt>
          <cx:pt idx="320">3411.413333333333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Data </a:t>
            </a:r>
            <a:r>
              <a:rPr lang="en-US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Permintaan</a:t>
            </a: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</a:t>
            </a:r>
            <a:r>
              <a:rPr lang="en-US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Berdistribusi</a:t>
            </a: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Normal</a:t>
            </a:r>
          </a:p>
        </cx:rich>
      </cx:tx>
    </cx:title>
    <cx:plotArea>
      <cx:plotAreaRegion>
        <cx:series layoutId="clusteredColumn" uniqueId="{81D65B0B-2326-461F-ADD1-A0D856FEFEAF}">
          <cx:dataId val="0"/>
          <cx:layoutPr>
            <cx:binning intervalClosed="r">
              <cx:binSize val="4000"/>
            </cx:binning>
          </cx:layoutPr>
        </cx:series>
      </cx:plotAreaRegion>
      <cx:axis id="0">
        <cx:catScaling gapWidth="0"/>
        <cx:title>
          <cx:tx>
            <cx:txData>
              <cx:v>kg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kg</a:t>
              </a:r>
            </a:p>
          </cx:txPr>
        </cx:title>
        <cx:tickLabels/>
      </cx:axis>
      <cx:axis id="1">
        <cx:valScaling/>
        <cx:title>
          <cx:tx>
            <cx:txData>
              <cx:v>Frekuensi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Frekuensi</a:t>
              </a:r>
            </a:p>
          </cx:txPr>
        </cx:title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DED61-ED00-4E57-A04D-C9A5E06CFCBF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2697B-08A1-4431-BE0E-C49B8A05323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778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0498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322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769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4810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1005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839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5830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3007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072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3247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359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4366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5212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1698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5481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2617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9708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5725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041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8912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Berapa</a:t>
            </a:r>
            <a:r>
              <a:rPr lang="en-US" dirty="0"/>
              <a:t> % </a:t>
            </a:r>
            <a:r>
              <a:rPr lang="en-US" dirty="0" err="1"/>
              <a:t>tingginya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6979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63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692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44116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2391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3277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885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5688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194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959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530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3566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4432-6C5F-FA09-3C72-2E668AE3B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02E01-AB32-7C95-84DF-5773F5CA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1C3B3-D748-2581-AEBA-F916088C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597A-420A-2F08-3F28-05CBCA33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F8969-6D6D-6105-E1A8-86BE98F0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0105417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F64F-500A-3ADC-F435-82C483BE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37A7E-E141-13A4-C68C-2392E727E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B1EC5-936B-28FA-72AC-4D1B6F14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A80FF-5838-A564-F277-758F6686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15029-912A-2FAD-1482-BCA4196C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471820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CC602-A28F-4446-A6BD-ED30CA7F8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41727-D9F5-A1BE-C29F-7BE0AC66B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1F985-ED59-C338-0E09-EDB80387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AE3AA-41D3-1220-F915-4EE0BEA6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9BA1B-68A7-6B2A-A8A4-08F2F206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1440182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D472-3CA3-FA40-9897-4794D4F3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822D-01EE-D189-42AA-D31609F4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88AC8-C9DB-5DA1-1566-EB4B9C3B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9BF0C-76DF-984E-7947-034667B9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D36FB-E080-A540-F612-2F039D82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1932194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B9AE-FBF7-DFEC-FD27-838E7C16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4164B-9F2B-6125-57F7-90B8E63FF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5D68C-BF12-681C-FFE0-79098BC3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B561A-5786-F926-E98B-318BACF1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F57B7-4E53-EA53-1485-C608A9C9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2755915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C318-4B14-2232-E6E6-5211EB85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AE85C-3557-B765-8D97-55D6BF9C0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6A201-AD39-BE48-4622-C1F19E938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86ED3-4ADA-0873-759C-9377D98C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FDB5-0BD8-706C-02CA-E577C5C6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7699B-5995-0F7C-3FCE-075FA707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442113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58A5-03D3-F2E9-2205-123C42DE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E240D-D10A-97C2-212F-DE3D42FA0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76419-97FA-DFDF-437F-57AE683FF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09CB9-B678-AA6F-C451-00F7E52FC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B80EB-0C81-F704-0785-ACF10A5D9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52E54-24F6-7D01-CA1F-262529A7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EC7A4-DE87-70D7-A735-F919EA28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830F9D-719D-51D6-1FC6-54771477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5235796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44BF-7DEA-F829-55C6-168E1B5A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85582-5B95-083E-0A04-A519C7B3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CEFB2-FB48-A70F-0ECF-55839A9B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95C3C-41F8-FFDE-E651-17AB9664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616512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DEC97-5BBC-C587-944F-8EB7166D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EE731-8177-EBC1-8D35-6326F132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139B-3497-3CBF-34A1-73B36360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571626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1717-ABCB-6BE1-7FD4-124953A5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A4A0-1510-D328-650F-F9DE37B3A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222A-569D-D341-9B72-3CBC77B84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9E61-5C13-4306-BE8B-FF3F5E00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F02CC-EAEC-462C-7BFB-697EDEB4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D1475-E58E-EE01-126E-80C99374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0466680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DAC0-8FB2-11F8-CD92-EFACF505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42B4F-4BF5-3A52-4A9B-712FC0E2F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F2D35-9CDB-2D61-C73F-93595F587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7A2D8-86F5-CB12-E66B-B0B16895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58020-4800-5FB0-B462-831DF2E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92AD-62E5-5E48-AE65-67488253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5940681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2ADE4-352F-3E01-5D89-DEAF4023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B7504-667A-CC00-6016-1736EC2B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F8E86-1E04-7451-79A1-CFD972EF3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FB4E-C0AA-49B0-9822-C297C69C56C0}" type="datetimeFigureOut">
              <a:rPr lang="en-ID" smtClean="0"/>
              <a:t>05/06/2023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490E1-AD6C-132B-4359-3820DA0CB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ACF54-7364-0F6A-9936-B5061E9C2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71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0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jpeg"/><Relationship Id="rId21" Type="http://schemas.openxmlformats.org/officeDocument/2006/relationships/image" Target="../media/image59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11" Type="http://schemas.openxmlformats.org/officeDocument/2006/relationships/image" Target="../media/image62.png"/><Relationship Id="rId5" Type="http://schemas.openxmlformats.org/officeDocument/2006/relationships/image" Target="../media/image560.png"/><Relationship Id="rId10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26" Type="http://schemas.openxmlformats.org/officeDocument/2006/relationships/image" Target="../media/image68.png"/><Relationship Id="rId3" Type="http://schemas.openxmlformats.org/officeDocument/2006/relationships/image" Target="../media/image2.jpeg"/><Relationship Id="rId7" Type="http://schemas.openxmlformats.org/officeDocument/2006/relationships/image" Target="../media/image660.png"/><Relationship Id="rId12" Type="http://schemas.openxmlformats.org/officeDocument/2006/relationships/image" Target="../media/image71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66.png"/><Relationship Id="rId5" Type="http://schemas.openxmlformats.org/officeDocument/2006/relationships/image" Target="../media/image63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4" Type="http://schemas.openxmlformats.org/officeDocument/2006/relationships/image" Target="../media/image630.png"/><Relationship Id="rId22" Type="http://schemas.openxmlformats.org/officeDocument/2006/relationships/image" Target="../media/image610.png"/><Relationship Id="rId27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1120.png"/><Relationship Id="rId4" Type="http://schemas.microsoft.com/office/2014/relationships/chartEx" Target="../charts/chartEx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0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2.jpeg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24.jpeg"/><Relationship Id="rId26" Type="http://schemas.openxmlformats.org/officeDocument/2006/relationships/chart" Target="../charts/chart4.xml"/><Relationship Id="rId3" Type="http://schemas.openxmlformats.org/officeDocument/2006/relationships/image" Target="../media/image2.jpeg"/><Relationship Id="rId21" Type="http://schemas.openxmlformats.org/officeDocument/2006/relationships/image" Target="../media/image27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microsoft.com/office/2007/relationships/hdphoto" Target="../media/hdphoto3.wdp"/><Relationship Id="rId25" Type="http://schemas.openxmlformats.org/officeDocument/2006/relationships/image" Target="../media/image29.svg"/><Relationship Id="rId33" Type="http://schemas.openxmlformats.org/officeDocument/2006/relationships/image" Target="../media/image3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6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28.png"/><Relationship Id="rId32" Type="http://schemas.openxmlformats.org/officeDocument/2006/relationships/image" Target="../media/image35.png"/><Relationship Id="rId5" Type="http://schemas.openxmlformats.org/officeDocument/2006/relationships/image" Target="../media/image14.svg"/><Relationship Id="rId15" Type="http://schemas.microsoft.com/office/2007/relationships/hdphoto" Target="../media/hdphoto2.wdp"/><Relationship Id="rId23" Type="http://schemas.openxmlformats.org/officeDocument/2006/relationships/chart" Target="../charts/chart3.xml"/><Relationship Id="rId28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31" Type="http://schemas.openxmlformats.org/officeDocument/2006/relationships/image" Target="../media/image34.sv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2.png"/><Relationship Id="rId22" Type="http://schemas.openxmlformats.org/officeDocument/2006/relationships/chart" Target="../charts/chart2.xml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8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37.png"/><Relationship Id="rId4" Type="http://schemas.openxmlformats.org/officeDocument/2006/relationships/image" Target="../media/image2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2.jpeg"/><Relationship Id="rId21" Type="http://schemas.openxmlformats.org/officeDocument/2006/relationships/image" Target="../media/image57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ima Dana Hibah dari DBS, Tridi Oasis Bidik Produksi 400 Palet Hasil Daur  Ulang Sampah Plastik">
            <a:extLst>
              <a:ext uri="{FF2B5EF4-FFF2-40B4-BE49-F238E27FC236}">
                <a16:creationId xmlns:a16="http://schemas.microsoft.com/office/drawing/2014/main" id="{9C3F5A70-EB3F-A577-9579-3E61F9248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" b="897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7D795-DB43-D6AF-E7AE-459CCF84E207}"/>
              </a:ext>
            </a:extLst>
          </p:cNvPr>
          <p:cNvSpPr/>
          <p:nvPr/>
        </p:nvSpPr>
        <p:spPr>
          <a:xfrm>
            <a:off x="-31259" y="116387"/>
            <a:ext cx="9762982" cy="369331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002CD4-D1AA-0851-C213-789614C85502}"/>
              </a:ext>
            </a:extLst>
          </p:cNvPr>
          <p:cNvSpPr/>
          <p:nvPr/>
        </p:nvSpPr>
        <p:spPr>
          <a:xfrm>
            <a:off x="2" y="1153064"/>
            <a:ext cx="9731722" cy="2654285"/>
          </a:xfrm>
          <a:prstGeom prst="rect">
            <a:avLst/>
          </a:prstGeom>
          <a:solidFill>
            <a:srgbClr val="BADF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21AAA-2F09-EB0A-8C40-ED28DE4BD9D4}"/>
              </a:ext>
            </a:extLst>
          </p:cNvPr>
          <p:cNvSpPr/>
          <p:nvPr/>
        </p:nvSpPr>
        <p:spPr>
          <a:xfrm>
            <a:off x="-31259" y="1153064"/>
            <a:ext cx="9784195" cy="2634709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F828C-657E-E1A1-A156-03728CC0E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88" y="2946236"/>
            <a:ext cx="2597391" cy="830997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Julio Febrian</a:t>
            </a:r>
          </a:p>
          <a:p>
            <a:pPr algn="just"/>
            <a:r>
              <a:rPr lang="en-US" sz="20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1906354702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909879-3C04-5D79-CD61-B581DCB73D4A}"/>
              </a:ext>
            </a:extLst>
          </p:cNvPr>
          <p:cNvSpPr/>
          <p:nvPr/>
        </p:nvSpPr>
        <p:spPr>
          <a:xfrm>
            <a:off x="389204" y="29947"/>
            <a:ext cx="1986539" cy="526147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333E1-BEA7-06D4-DF07-284BDED13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274" y="1519602"/>
            <a:ext cx="9258109" cy="1106513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Model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Optimasi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Meminimalkan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Total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Biaya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Persediaan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pada Gudang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Bahan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Baku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Daur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Ulang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Plastik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Mixed Integer Linear Programming 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(MILP)</a:t>
            </a:r>
            <a:endParaRPr lang="en-ID" sz="2400" i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Teknik Industri UI added a new photo. - Teknik Industri UI">
            <a:extLst>
              <a:ext uri="{FF2B5EF4-FFF2-40B4-BE49-F238E27FC236}">
                <a16:creationId xmlns:a16="http://schemas.microsoft.com/office/drawing/2014/main" id="{32DA8A5A-F346-DB04-E727-DB100944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229" y="0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978860-4028-7392-7018-7E75B134C931}"/>
              </a:ext>
            </a:extLst>
          </p:cNvPr>
          <p:cNvSpPr txBox="1"/>
          <p:nvPr/>
        </p:nvSpPr>
        <p:spPr>
          <a:xfrm>
            <a:off x="431408" y="128481"/>
            <a:ext cx="4028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Sidang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Skripsi</a:t>
            </a:r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072A-6DE4-CC0D-844F-757CB41CA895}"/>
              </a:ext>
            </a:extLst>
          </p:cNvPr>
          <p:cNvSpPr/>
          <p:nvPr/>
        </p:nvSpPr>
        <p:spPr>
          <a:xfrm rot="16200000" flipH="1">
            <a:off x="5010596" y="-1736396"/>
            <a:ext cx="45719" cy="901750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66D90C-6F0B-049F-AEF7-23FDCB13823E}"/>
              </a:ext>
            </a:extLst>
          </p:cNvPr>
          <p:cNvSpPr/>
          <p:nvPr/>
        </p:nvSpPr>
        <p:spPr>
          <a:xfrm>
            <a:off x="10559" y="4615581"/>
            <a:ext cx="5532111" cy="2113938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859F7-B30B-8470-3FDC-7D8693868DF2}"/>
              </a:ext>
            </a:extLst>
          </p:cNvPr>
          <p:cNvSpPr txBox="1"/>
          <p:nvPr/>
        </p:nvSpPr>
        <p:spPr>
          <a:xfrm>
            <a:off x="432088" y="4783216"/>
            <a:ext cx="5110582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Pembimbing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algn="just"/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Inaki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Maulida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Hakim, S.T., M.T.</a:t>
            </a:r>
          </a:p>
          <a:p>
            <a:pPr algn="just"/>
            <a:endParaRPr lang="en-US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Penguji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algn="just"/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 Fauzia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Dianawati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M.Si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Dr.rer.pol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Romadhani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S.T., M.T.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47076-B912-9D6D-6376-C28E8C88A6B3}"/>
              </a:ext>
            </a:extLst>
          </p:cNvPr>
          <p:cNvSpPr txBox="1"/>
          <p:nvPr/>
        </p:nvSpPr>
        <p:spPr>
          <a:xfrm>
            <a:off x="7776443" y="128481"/>
            <a:ext cx="1986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xx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Juni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04078100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Pengumpulan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Rangkuman data yang digunakan dalam mengembangkan model optimasi persediaan bahan baku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A247AE-2479-E93A-510A-53F1EC60643C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87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C787EE-DC7F-0F49-7F5F-135499D82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367165"/>
              </p:ext>
            </p:extLst>
          </p:nvPr>
        </p:nvGraphicFramePr>
        <p:xfrm>
          <a:off x="4210578" y="3722964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59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 / kg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p8.000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p7000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p7300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D0A400C-3835-BE73-C539-DBA50F710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25894"/>
              </p:ext>
            </p:extLst>
          </p:nvPr>
        </p:nvGraphicFramePr>
        <p:xfrm>
          <a:off x="4211087" y="4244973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1-3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1-3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1-3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B2041A47-A5DB-52B9-B96D-536C4C7C271B}"/>
              </a:ext>
            </a:extLst>
          </p:cNvPr>
          <p:cNvSpPr txBox="1"/>
          <p:nvPr/>
        </p:nvSpPr>
        <p:spPr>
          <a:xfrm>
            <a:off x="8880128" y="6359997"/>
            <a:ext cx="2616091" cy="338554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Rp. 100.000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810176-3087-67B3-45E7-7EA7BC4961A7}"/>
              </a:ext>
            </a:extLst>
          </p:cNvPr>
          <p:cNvSpPr txBox="1"/>
          <p:nvPr/>
        </p:nvSpPr>
        <p:spPr>
          <a:xfrm flipH="1">
            <a:off x="10008795" y="3686622"/>
            <a:ext cx="1463447" cy="338554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96879-ED9F-60FA-0616-DFAF19EE1A7C}"/>
              </a:ext>
            </a:extLst>
          </p:cNvPr>
          <p:cNvSpPr txBox="1"/>
          <p:nvPr/>
        </p:nvSpPr>
        <p:spPr>
          <a:xfrm flipH="1">
            <a:off x="10008797" y="4199368"/>
            <a:ext cx="1463448" cy="346299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Lead Time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BB5816-2FEE-5FC2-3CDA-BD9A5A6C7552}"/>
              </a:ext>
            </a:extLst>
          </p:cNvPr>
          <p:cNvSpPr txBox="1"/>
          <p:nvPr/>
        </p:nvSpPr>
        <p:spPr>
          <a:xfrm flipH="1">
            <a:off x="10008798" y="4741919"/>
            <a:ext cx="1463447" cy="369332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Simpan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B5363-26C9-B3A0-C47F-08DF6828636F}"/>
              </a:ext>
            </a:extLst>
          </p:cNvPr>
          <p:cNvSpPr txBox="1"/>
          <p:nvPr/>
        </p:nvSpPr>
        <p:spPr>
          <a:xfrm flipH="1">
            <a:off x="10032070" y="5857905"/>
            <a:ext cx="1463446" cy="369332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Pesan</a:t>
            </a:r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2486F6-D26D-6177-12B8-ABBF5DFBD472}"/>
              </a:ext>
            </a:extLst>
          </p:cNvPr>
          <p:cNvSpPr txBox="1"/>
          <p:nvPr/>
        </p:nvSpPr>
        <p:spPr>
          <a:xfrm flipH="1">
            <a:off x="10008793" y="2424665"/>
            <a:ext cx="1463447" cy="338554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E10F289-9061-7273-11F0-9429D28501CE}"/>
              </a:ext>
            </a:extLst>
          </p:cNvPr>
          <p:cNvCxnSpPr>
            <a:cxnSpLocks/>
            <a:stCxn id="17" idx="3"/>
            <a:endCxn id="9" idx="3"/>
          </p:cNvCxnSpPr>
          <p:nvPr/>
        </p:nvCxnSpPr>
        <p:spPr>
          <a:xfrm rot="10800000">
            <a:off x="9518595" y="3849647"/>
            <a:ext cx="490200" cy="625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21D4BFF-EDC1-40B3-7379-DD1A2E129E96}"/>
              </a:ext>
            </a:extLst>
          </p:cNvPr>
          <p:cNvCxnSpPr>
            <a:cxnSpLocks/>
            <a:stCxn id="19" idx="3"/>
            <a:endCxn id="18" idx="3"/>
          </p:cNvCxnSpPr>
          <p:nvPr/>
        </p:nvCxnSpPr>
        <p:spPr>
          <a:xfrm rot="10800000">
            <a:off x="9519105" y="4371656"/>
            <a:ext cx="489693" cy="86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4AF15BC-1744-8EBC-236A-5F6D45FED9F8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9521162" y="4926585"/>
            <a:ext cx="487636" cy="24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5700AA2-41C1-68FE-EB4B-595F9CE83BF1}"/>
              </a:ext>
            </a:extLst>
          </p:cNvPr>
          <p:cNvCxnSpPr>
            <a:cxnSpLocks/>
            <a:stCxn id="23" idx="3"/>
          </p:cNvCxnSpPr>
          <p:nvPr/>
        </p:nvCxnSpPr>
        <p:spPr>
          <a:xfrm flipH="1" flipV="1">
            <a:off x="9541866" y="6039086"/>
            <a:ext cx="490204" cy="3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4EF9E0D-7F60-059D-2ECC-6D2E941B486A}"/>
              </a:ext>
            </a:extLst>
          </p:cNvPr>
          <p:cNvSpPr txBox="1"/>
          <p:nvPr/>
        </p:nvSpPr>
        <p:spPr>
          <a:xfrm flipH="1">
            <a:off x="11201443" y="222659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9C018BD-C955-076B-9D7D-A5693C8F0C83}"/>
              </a:ext>
            </a:extLst>
          </p:cNvPr>
          <p:cNvSpPr txBox="1"/>
          <p:nvPr/>
        </p:nvSpPr>
        <p:spPr>
          <a:xfrm flipH="1">
            <a:off x="11201443" y="4166434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B667C52-99A4-9608-FFEA-F7B3F6011E90}"/>
              </a:ext>
            </a:extLst>
          </p:cNvPr>
          <p:cNvSpPr txBox="1"/>
          <p:nvPr/>
        </p:nvSpPr>
        <p:spPr>
          <a:xfrm flipH="1">
            <a:off x="11195032" y="351998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A108EEA-B1DA-00EB-1BB6-E4FCDE942A4E}"/>
              </a:ext>
            </a:extLst>
          </p:cNvPr>
          <p:cNvSpPr txBox="1"/>
          <p:nvPr/>
        </p:nvSpPr>
        <p:spPr>
          <a:xfrm flipH="1">
            <a:off x="11201443" y="457924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B3A3992-A78A-1CB5-A515-253F983BF445}"/>
              </a:ext>
            </a:extLst>
          </p:cNvPr>
          <p:cNvSpPr txBox="1"/>
          <p:nvPr/>
        </p:nvSpPr>
        <p:spPr>
          <a:xfrm flipH="1">
            <a:off x="11205624" y="5433959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E34B1-9AA4-BF80-FAB3-B15363992808}"/>
              </a:ext>
            </a:extLst>
          </p:cNvPr>
          <p:cNvSpPr txBox="1"/>
          <p:nvPr/>
        </p:nvSpPr>
        <p:spPr>
          <a:xfrm>
            <a:off x="509459" y="1266705"/>
            <a:ext cx="3481509" cy="30469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diambil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terbagi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primer dan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primer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wawancara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langsung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penanggung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jawab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445BE6-FCB8-1B81-C2F4-ABEE8D9C79AA}"/>
              </a:ext>
            </a:extLst>
          </p:cNvPr>
          <p:cNvSpPr/>
          <p:nvPr/>
        </p:nvSpPr>
        <p:spPr>
          <a:xfrm>
            <a:off x="7879418" y="6062533"/>
            <a:ext cx="329208" cy="99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2BE2B46-77C0-BE8A-790E-0417938BA891}"/>
              </a:ext>
            </a:extLst>
          </p:cNvPr>
          <p:cNvCxnSpPr>
            <a:cxnSpLocks/>
            <a:stCxn id="65" idx="1"/>
            <a:endCxn id="38" idx="2"/>
          </p:cNvCxnSpPr>
          <p:nvPr/>
        </p:nvCxnSpPr>
        <p:spPr>
          <a:xfrm rot="10800000">
            <a:off x="8044022" y="6161930"/>
            <a:ext cx="836106" cy="367345"/>
          </a:xfrm>
          <a:prstGeom prst="bentConnector2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C57874-6E96-03B7-B9FC-229B363F6005}"/>
              </a:ext>
            </a:extLst>
          </p:cNvPr>
          <p:cNvSpPr txBox="1"/>
          <p:nvPr/>
        </p:nvSpPr>
        <p:spPr>
          <a:xfrm flipH="1">
            <a:off x="4205041" y="1270409"/>
            <a:ext cx="7358601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C075A8-EF0C-8F3A-E513-7C8D5EA995C9}"/>
              </a:ext>
            </a:extLst>
          </p:cNvPr>
          <p:cNvSpPr txBox="1"/>
          <p:nvPr/>
        </p:nvSpPr>
        <p:spPr>
          <a:xfrm>
            <a:off x="4537939" y="6394286"/>
            <a:ext cx="2616091" cy="338554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Administrasi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Rp. 24.000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E284E90-7CF9-5E84-DFBD-C1FC21E36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35021"/>
              </p:ext>
            </p:extLst>
          </p:nvPr>
        </p:nvGraphicFramePr>
        <p:xfrm>
          <a:off x="2555137" y="3658485"/>
          <a:ext cx="6860540" cy="1744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1040394598"/>
                    </a:ext>
                  </a:extLst>
                </a:gridCol>
                <a:gridCol w="1031240">
                  <a:extLst>
                    <a:ext uri="{9D8B030D-6E8A-4147-A177-3AD203B41FA5}">
                      <a16:colId xmlns:a16="http://schemas.microsoft.com/office/drawing/2014/main" val="1948951784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3379600500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1222744268"/>
                    </a:ext>
                  </a:extLst>
                </a:gridCol>
                <a:gridCol w="1328420">
                  <a:extLst>
                    <a:ext uri="{9D8B030D-6E8A-4147-A177-3AD203B41FA5}">
                      <a16:colId xmlns:a16="http://schemas.microsoft.com/office/drawing/2014/main" val="3960220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No.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Nama Bahan Baku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Proses </a:t>
                      </a:r>
                      <a:r>
                        <a:rPr lang="en-US" sz="1200" dirty="0" err="1">
                          <a:effectLst/>
                        </a:rPr>
                        <a:t>Penyimpanan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Biaya Komponen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Biaya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Simpan</a:t>
                      </a:r>
                      <a:r>
                        <a:rPr lang="en-US" sz="1200" dirty="0">
                          <a:effectLst/>
                        </a:rPr>
                        <a:t> (Rp)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55016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Clear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Operasional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penyimpanan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63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84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87765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Faktor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harga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bahan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baku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8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Light Blue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Operasional penyimpanan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63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70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52567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Faktor harga bahan baku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3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Mix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Operasional penyimpanan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63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77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8213961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BEAA9C-E057-88ED-5DC1-459508A20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630637"/>
              </p:ext>
            </p:extLst>
          </p:nvPr>
        </p:nvGraphicFramePr>
        <p:xfrm>
          <a:off x="2807951" y="5752652"/>
          <a:ext cx="5400675" cy="980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2120">
                  <a:extLst>
                    <a:ext uri="{9D8B030D-6E8A-4147-A177-3AD203B41FA5}">
                      <a16:colId xmlns:a16="http://schemas.microsoft.com/office/drawing/2014/main" val="4285021006"/>
                    </a:ext>
                  </a:extLst>
                </a:gridCol>
                <a:gridCol w="2878455">
                  <a:extLst>
                    <a:ext uri="{9D8B030D-6E8A-4147-A177-3AD203B41FA5}">
                      <a16:colId xmlns:a16="http://schemas.microsoft.com/office/drawing/2014/main" val="712488337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812480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No.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Proses Pemesanan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Biaya Pesan (Rp) 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156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Pengiriman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truk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100.000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6607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>
                          <a:effectLst/>
                        </a:rPr>
                        <a:t>Administrasi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24.000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150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Total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124.000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0955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772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7" grpId="0" animBg="1"/>
      <p:bldP spid="19" grpId="0" animBg="1"/>
      <p:bldP spid="21" grpId="0" animBg="1"/>
      <p:bldP spid="23" grpId="0" animBg="1"/>
      <p:bldP spid="30" grpId="0" animBg="1"/>
      <p:bldP spid="165" grpId="0"/>
      <p:bldP spid="168" grpId="0"/>
      <p:bldP spid="169" grpId="0"/>
      <p:bldP spid="170" grpId="0"/>
      <p:bldP spid="171" grpId="0"/>
      <p:bldP spid="10" grpId="0" animBg="1"/>
      <p:bldP spid="38" grpId="0"/>
      <p:bldP spid="79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/>
              <p:nvPr/>
            </p:nvSpPr>
            <p:spPr>
              <a:xfrm>
                <a:off x="5925623" y="3074474"/>
                <a:ext cx="5602605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variabel biner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menyatakan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keputusan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pesan</a:t>
                </a:r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𝑙𝑒𝑣𝑒𝑙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persediaan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m:oMathPara>
                </a14:m>
                <a:endParaRPr lang="en-US" sz="16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jumlah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yang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dipesan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m:oMathPara>
                </a14:m>
                <a:endParaRPr lang="en-US" sz="16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23" y="3074474"/>
                <a:ext cx="5602605" cy="2554545"/>
              </a:xfrm>
              <a:prstGeom prst="rect">
                <a:avLst/>
              </a:prstGeom>
              <a:blipFill>
                <a:blip r:embed="rId3"/>
                <a:stretch>
                  <a:fillRect b="-71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Pengembangan model matematika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923B3-C297-5B19-F4C4-6397F3EC5346}"/>
              </a:ext>
            </a:extLst>
          </p:cNvPr>
          <p:cNvSpPr txBox="1"/>
          <p:nvPr/>
        </p:nvSpPr>
        <p:spPr>
          <a:xfrm>
            <a:off x="506434" y="1187524"/>
            <a:ext cx="11057207" cy="338554"/>
          </a:xfrm>
          <a:prstGeom prst="rect">
            <a:avLst/>
          </a:prstGeom>
          <a:solidFill>
            <a:srgbClr val="BADFD7"/>
          </a:solidFill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Batasan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Asumsi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5A1DB-F855-E3C7-53D4-45461A86DD13}"/>
              </a:ext>
            </a:extLst>
          </p:cNvPr>
          <p:cNvSpPr txBox="1"/>
          <p:nvPr/>
        </p:nvSpPr>
        <p:spPr>
          <a:xfrm>
            <a:off x="506434" y="2702202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9A130F-FD30-ECE0-A137-D3C457CD9F6A}"/>
              </a:ext>
            </a:extLst>
          </p:cNvPr>
          <p:cNvSpPr txBox="1"/>
          <p:nvPr/>
        </p:nvSpPr>
        <p:spPr>
          <a:xfrm>
            <a:off x="5892430" y="2702202"/>
            <a:ext cx="56712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Variabel Keputusan: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2D9B55-6A33-41F5-1B42-509C1FC086D7}"/>
              </a:ext>
            </a:extLst>
          </p:cNvPr>
          <p:cNvSpPr txBox="1"/>
          <p:nvPr/>
        </p:nvSpPr>
        <p:spPr>
          <a:xfrm>
            <a:off x="506434" y="3724645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Parameter: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D79F8-B408-9123-CE49-5A2003112087}"/>
              </a:ext>
            </a:extLst>
          </p:cNvPr>
          <p:cNvSpPr txBox="1"/>
          <p:nvPr/>
        </p:nvSpPr>
        <p:spPr>
          <a:xfrm>
            <a:off x="6419067" y="3542381"/>
            <a:ext cx="4643107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Keterangan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1 =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634E2-B7E4-9FF0-3297-B8D81EF7F8F8}"/>
              </a:ext>
            </a:extLst>
          </p:cNvPr>
          <p:cNvSpPr txBox="1"/>
          <p:nvPr/>
        </p:nvSpPr>
        <p:spPr>
          <a:xfrm>
            <a:off x="506434" y="6071965"/>
            <a:ext cx="11021794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7E084-4028-0C5C-63FC-F8A06619EBB4}"/>
              </a:ext>
            </a:extLst>
          </p:cNvPr>
          <p:cNvSpPr txBox="1"/>
          <p:nvPr/>
        </p:nvSpPr>
        <p:spPr>
          <a:xfrm>
            <a:off x="506434" y="1525615"/>
            <a:ext cx="110217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planning horizon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diketahui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minggu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dianggap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tetap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tergantung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demand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terpenuhi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diperbolehkan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shortage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berasal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pemasok-pemasok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terpisah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3D1E7-E08F-6A35-3960-58348E1FC276}"/>
              </a:ext>
            </a:extLst>
          </p:cNvPr>
          <p:cNvSpPr txBox="1"/>
          <p:nvPr/>
        </p:nvSpPr>
        <p:spPr>
          <a:xfrm>
            <a:off x="562747" y="3036382"/>
            <a:ext cx="5022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1,2,3)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 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(t = 0,…,T), T =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planning horizon </a:t>
            </a:r>
            <a:endParaRPr lang="en-ID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/>
              <p:nvPr/>
            </p:nvSpPr>
            <p:spPr>
              <a:xfrm>
                <a:off x="528151" y="4110080"/>
                <a:ext cx="878618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1" y="4110080"/>
                <a:ext cx="878618" cy="1815882"/>
              </a:xfrm>
              <a:prstGeom prst="rect">
                <a:avLst/>
              </a:prstGeom>
              <a:blipFill>
                <a:blip r:embed="rId5"/>
                <a:stretch>
                  <a:fillRect l="-2778" b="-26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1AA813A-19EC-112D-FF9A-F5C2CA879C2D}"/>
              </a:ext>
            </a:extLst>
          </p:cNvPr>
          <p:cNvSpPr txBox="1"/>
          <p:nvPr/>
        </p:nvSpPr>
        <p:spPr>
          <a:xfrm>
            <a:off x="517291" y="6436758"/>
            <a:ext cx="1104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US" sz="1600" b="0" i="1" dirty="0"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0A53B8-21D6-8A06-B321-7D116F8C5BF5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/>
              <p:nvPr/>
            </p:nvSpPr>
            <p:spPr>
              <a:xfrm>
                <a:off x="1276496" y="4111802"/>
                <a:ext cx="4662821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𝑓𝑜𝑟𝑒𝑐𝑎𝑠𝑡𝑒𝑑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𝑑𝑒𝑚𝑎𝑛𝑑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𝑜𝑟𝑑𝑒𝑟𝑖𝑛𝑔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1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kali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pemesanan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harga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satuan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𝑜𝑙𝑑𝑖𝑛𝑔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hari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per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unit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kg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lead time </a:t>
                </a:r>
                <a:r>
                  <a:rPr lang="en-US" sz="1600" b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bahan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baku</a:t>
                </a:r>
                <a:r>
                  <a:rPr lang="en-US" sz="1600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b="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𝑠𝑎𝑓𝑒𝑡𝑦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𝑠𝑡𝑜𝑐𝑘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kapasitas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gudang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bahan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baku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6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496" y="4111802"/>
                <a:ext cx="4662821" cy="1846659"/>
              </a:xfrm>
              <a:prstGeom prst="rect">
                <a:avLst/>
              </a:prstGeom>
              <a:blipFill>
                <a:blip r:embed="rId6"/>
                <a:stretch>
                  <a:fillRect l="-1046" t="-1325" b="-331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334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 animBg="1"/>
      <p:bldP spid="15" grpId="0" animBg="1"/>
      <p:bldP spid="17" grpId="0" animBg="1"/>
      <p:bldP spid="21" grpId="0" animBg="1"/>
      <p:bldP spid="4" grpId="0"/>
      <p:bldP spid="18" grpId="0" animBg="1"/>
      <p:bldP spid="20" grpId="0"/>
      <p:bldP spid="23" grpId="0"/>
      <p:bldP spid="27" grpId="0"/>
      <p:bldP spid="29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Fungsi tujuan dan fungsi kendala dalam pengembangan model matematika dan model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2EEF16-5FAE-7889-067A-24658DF0952D}"/>
              </a:ext>
            </a:extLst>
          </p:cNvPr>
          <p:cNvGrpSpPr/>
          <p:nvPr/>
        </p:nvGrpSpPr>
        <p:grpSpPr>
          <a:xfrm>
            <a:off x="288134" y="4269295"/>
            <a:ext cx="4216238" cy="395187"/>
            <a:chOff x="422028" y="3710970"/>
            <a:chExt cx="4216238" cy="3951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/>
                <p:nvPr/>
              </p:nvSpPr>
              <p:spPr>
                <a:xfrm>
                  <a:off x="422028" y="3710970"/>
                  <a:ext cx="3320958" cy="362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28" y="3710970"/>
                  <a:ext cx="3320958" cy="362663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DAF40-7C39-45F7-04B1-B96561094B74}"/>
                </a:ext>
              </a:extLst>
            </p:cNvPr>
            <p:cNvSpPr txBox="1"/>
            <p:nvPr/>
          </p:nvSpPr>
          <p:spPr>
            <a:xfrm>
              <a:off x="4162350" y="3724642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/>
                <p:nvPr/>
              </p:nvSpPr>
              <p:spPr>
                <a:xfrm>
                  <a:off x="3598501" y="3724642"/>
                  <a:ext cx="563849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 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501" y="3724642"/>
                  <a:ext cx="563849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15054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69305D-D028-FEC8-EBC3-D5C33300D128}"/>
              </a:ext>
            </a:extLst>
          </p:cNvPr>
          <p:cNvGrpSpPr/>
          <p:nvPr/>
        </p:nvGrpSpPr>
        <p:grpSpPr>
          <a:xfrm>
            <a:off x="117062" y="1785212"/>
            <a:ext cx="6221857" cy="1147880"/>
            <a:chOff x="4997486" y="1840791"/>
            <a:chExt cx="8124228" cy="1147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/>
                <p:nvPr/>
              </p:nvSpPr>
              <p:spPr>
                <a:xfrm>
                  <a:off x="5444242" y="1840791"/>
                  <a:ext cx="7677472" cy="784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 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𝑖𝑡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242" y="1840791"/>
                  <a:ext cx="7677472" cy="78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/>
                <p:nvPr/>
              </p:nvSpPr>
              <p:spPr>
                <a:xfrm>
                  <a:off x="4997486" y="2650117"/>
                  <a:ext cx="617551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𝑂𝑟𝑑𝑒𝑟𝑖𝑛𝑔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𝐻𝑜𝑙𝑑𝑖𝑛𝑔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486" y="2650117"/>
                  <a:ext cx="6175511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3C333-9B17-F6EA-37CB-BBC71A0BF759}"/>
                  </a:ext>
                </a:extLst>
              </p:cNvPr>
              <p:cNvSpPr txBox="1"/>
              <p:nvPr/>
            </p:nvSpPr>
            <p:spPr>
              <a:xfrm>
                <a:off x="501944" y="1277598"/>
                <a:ext cx="11087687" cy="338554"/>
              </a:xfrm>
              <a:prstGeom prst="rect">
                <a:avLst/>
              </a:prstGeom>
              <a:solidFill>
                <a:srgbClr val="BADFD7"/>
              </a:solidFill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Fungsi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Tujuan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Meminimalkan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(total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biaya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persediaan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53C333-9B17-F6EA-37CB-BBC71A0BF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44" y="1277598"/>
                <a:ext cx="11087687" cy="338554"/>
              </a:xfrm>
              <a:prstGeom prst="rect">
                <a:avLst/>
              </a:prstGeom>
              <a:blipFill>
                <a:blip r:embed="rId8"/>
                <a:stretch>
                  <a:fillRect l="-275" t="-5455" b="-2363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4737C10-AA04-C80C-60AB-DEF6CE9E47BB}"/>
              </a:ext>
            </a:extLst>
          </p:cNvPr>
          <p:cNvSpPr txBox="1"/>
          <p:nvPr/>
        </p:nvSpPr>
        <p:spPr>
          <a:xfrm>
            <a:off x="506435" y="3205582"/>
            <a:ext cx="110572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BE0BA1-6064-0F8C-A354-9DDFB2BD5503}"/>
              </a:ext>
            </a:extLst>
          </p:cNvPr>
          <p:cNvCxnSpPr>
            <a:cxnSpLocks/>
          </p:cNvCxnSpPr>
          <p:nvPr/>
        </p:nvCxnSpPr>
        <p:spPr>
          <a:xfrm>
            <a:off x="536915" y="5345813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5745C8-3648-265A-E16C-33BD10FD1512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0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D4-02C3-E7B3-C71A-833FEE21EC3B}"/>
              </a:ext>
            </a:extLst>
          </p:cNvPr>
          <p:cNvSpPr txBox="1"/>
          <p:nvPr/>
        </p:nvSpPr>
        <p:spPr>
          <a:xfrm>
            <a:off x="446090" y="3557025"/>
            <a:ext cx="4191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 &amp; Inventory Level Constraint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E32599-E435-4B14-AF78-7213DE25D5AE}"/>
              </a:ext>
            </a:extLst>
          </p:cNvPr>
          <p:cNvSpPr txBox="1"/>
          <p:nvPr/>
        </p:nvSpPr>
        <p:spPr>
          <a:xfrm>
            <a:off x="459205" y="5519100"/>
            <a:ext cx="40451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nn-NO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Constraint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4C38C0-7DB4-5815-020D-77FAED55C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6761" y="1711649"/>
            <a:ext cx="5976882" cy="1350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91EEA-6C6C-89E7-C1CD-0E46E7591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6761" y="3675666"/>
            <a:ext cx="5976882" cy="13915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7C20CA-EB81-58F6-A0A5-8F334886AC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6761" y="5572951"/>
            <a:ext cx="5976883" cy="116655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E3D77FC-6720-9ED7-DEAB-5B2F6FDB7F08}"/>
              </a:ext>
            </a:extLst>
          </p:cNvPr>
          <p:cNvGrpSpPr/>
          <p:nvPr/>
        </p:nvGrpSpPr>
        <p:grpSpPr>
          <a:xfrm>
            <a:off x="343912" y="6006521"/>
            <a:ext cx="4160460" cy="381515"/>
            <a:chOff x="489283" y="4723130"/>
            <a:chExt cx="4160460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F281A3-8196-5FBC-1B9A-C376401FC64D}"/>
                    </a:ext>
                  </a:extLst>
                </p:cNvPr>
                <p:cNvSpPr txBox="1"/>
                <p:nvPr/>
              </p:nvSpPr>
              <p:spPr>
                <a:xfrm>
                  <a:off x="489283" y="4726421"/>
                  <a:ext cx="13726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D1B10F6-D5D8-BC37-F1BF-8E6B253E0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83" y="4726421"/>
                  <a:ext cx="1372617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44F1EAF-DA0A-9713-5624-6187F9FA7496}"/>
                    </a:ext>
                  </a:extLst>
                </p:cNvPr>
                <p:cNvSpPr txBox="1"/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55F2E4-9FA1-4B75-C97A-4E3ADEACD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34FEB4-0724-8ED4-24D9-B1F915FA8425}"/>
                </a:ext>
              </a:extLst>
            </p:cNvPr>
            <p:cNvSpPr txBox="1"/>
            <p:nvPr/>
          </p:nvSpPr>
          <p:spPr>
            <a:xfrm>
              <a:off x="4173827" y="4758208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E8AEA2DC-3489-ECBF-A1A5-B52E421A3F51}"/>
              </a:ext>
            </a:extLst>
          </p:cNvPr>
          <p:cNvSpPr/>
          <p:nvPr/>
        </p:nvSpPr>
        <p:spPr>
          <a:xfrm>
            <a:off x="4846513" y="2200379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E3A82E3A-3D38-683C-E6FF-5F3D5F0079B6}"/>
              </a:ext>
            </a:extLst>
          </p:cNvPr>
          <p:cNvSpPr/>
          <p:nvPr/>
        </p:nvSpPr>
        <p:spPr>
          <a:xfrm>
            <a:off x="4846514" y="4280176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AF4D3426-53B3-F745-FCBD-186D46781148}"/>
              </a:ext>
            </a:extLst>
          </p:cNvPr>
          <p:cNvSpPr/>
          <p:nvPr/>
        </p:nvSpPr>
        <p:spPr>
          <a:xfrm>
            <a:off x="4846513" y="6027304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26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24" grpId="0"/>
      <p:bldP spid="53" grpId="0"/>
      <p:bldP spid="25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Fungsi kendala (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constraint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) dalam pengembangan model matematika dan model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sv-S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403C30-0D69-30AF-51FB-93EB3E9B4FCF}"/>
              </a:ext>
            </a:extLst>
          </p:cNvPr>
          <p:cNvGrpSpPr/>
          <p:nvPr/>
        </p:nvGrpSpPr>
        <p:grpSpPr>
          <a:xfrm>
            <a:off x="471022" y="4855585"/>
            <a:ext cx="4013873" cy="641586"/>
            <a:chOff x="506435" y="1794549"/>
            <a:chExt cx="4013873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57672A-F5A7-13BA-5761-4D063E933B33}"/>
                    </a:ext>
                  </a:extLst>
                </p:cNvPr>
                <p:cNvSpPr txBox="1"/>
                <p:nvPr/>
              </p:nvSpPr>
              <p:spPr>
                <a:xfrm>
                  <a:off x="506435" y="1794549"/>
                  <a:ext cx="977363" cy="641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57672A-F5A7-13BA-5761-4D063E933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35" y="1794549"/>
                  <a:ext cx="977363" cy="6415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34C9A-55A2-7842-540E-6DC9C1E5E521}"/>
                    </a:ext>
                  </a:extLst>
                </p:cNvPr>
                <p:cNvSpPr txBox="1"/>
                <p:nvPr/>
              </p:nvSpPr>
              <p:spPr>
                <a:xfrm>
                  <a:off x="3460239" y="1914641"/>
                  <a:ext cx="64823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34C9A-55A2-7842-540E-6DC9C1E5E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239" y="1914641"/>
                  <a:ext cx="648231" cy="3815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F36F9D-5157-BDA0-0C2B-63E12A3C0A4B}"/>
                </a:ext>
              </a:extLst>
            </p:cNvPr>
            <p:cNvSpPr txBox="1"/>
            <p:nvPr/>
          </p:nvSpPr>
          <p:spPr>
            <a:xfrm>
              <a:off x="4044392" y="1936121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(5)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4737C10-AA04-C80C-60AB-DEF6CE9E47BB}"/>
              </a:ext>
            </a:extLst>
          </p:cNvPr>
          <p:cNvSpPr txBox="1"/>
          <p:nvPr/>
        </p:nvSpPr>
        <p:spPr>
          <a:xfrm>
            <a:off x="507090" y="1165757"/>
            <a:ext cx="1105655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Lanjutan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1F89F7-A83C-CAB6-1738-5786BB205289}"/>
              </a:ext>
            </a:extLst>
          </p:cNvPr>
          <p:cNvGrpSpPr/>
          <p:nvPr/>
        </p:nvGrpSpPr>
        <p:grpSpPr>
          <a:xfrm>
            <a:off x="445936" y="6061480"/>
            <a:ext cx="4051512" cy="381515"/>
            <a:chOff x="550116" y="3548692"/>
            <a:chExt cx="4051512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283476C-C352-B697-FDB8-4BF12F8A34D5}"/>
                    </a:ext>
                  </a:extLst>
                </p:cNvPr>
                <p:cNvSpPr txBox="1"/>
                <p:nvPr/>
              </p:nvSpPr>
              <p:spPr>
                <a:xfrm>
                  <a:off x="3259654" y="3548692"/>
                  <a:ext cx="11040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283476C-C352-B697-FDB8-4BF12F8A3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654" y="3548692"/>
                  <a:ext cx="1104016" cy="3815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9F6D39-9623-59E6-5E9B-3D0A57939979}"/>
                </a:ext>
              </a:extLst>
            </p:cNvPr>
            <p:cNvSpPr txBox="1"/>
            <p:nvPr/>
          </p:nvSpPr>
          <p:spPr>
            <a:xfrm>
              <a:off x="4125712" y="3552996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(6)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94516E-8784-0AD5-CE9B-DD783395E8D1}"/>
                    </a:ext>
                  </a:extLst>
                </p:cNvPr>
                <p:cNvSpPr txBox="1"/>
                <p:nvPr/>
              </p:nvSpPr>
              <p:spPr>
                <a:xfrm>
                  <a:off x="550116" y="3577435"/>
                  <a:ext cx="17084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 </m:t>
                        </m:r>
                        <m:sSup>
                          <m:sSupPr>
                            <m:ctrlPr>
                              <a:rPr lang="el-G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l-G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1600" b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294516E-8784-0AD5-CE9B-DD783395E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116" y="3577435"/>
                  <a:ext cx="1708480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C1E816-07E8-12C3-70FA-A4A66ED5D314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45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DAE939-4EEA-4458-9AD0-29E6B923DF8B}"/>
              </a:ext>
            </a:extLst>
          </p:cNvPr>
          <p:cNvCxnSpPr>
            <a:cxnSpLocks/>
          </p:cNvCxnSpPr>
          <p:nvPr/>
        </p:nvCxnSpPr>
        <p:spPr>
          <a:xfrm>
            <a:off x="471022" y="4560832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BD8550-D806-D800-F0E7-9365D6237529}"/>
              </a:ext>
            </a:extLst>
          </p:cNvPr>
          <p:cNvGrpSpPr/>
          <p:nvPr/>
        </p:nvGrpSpPr>
        <p:grpSpPr>
          <a:xfrm>
            <a:off x="301670" y="3637373"/>
            <a:ext cx="4195778" cy="381515"/>
            <a:chOff x="351112" y="4713009"/>
            <a:chExt cx="4195778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58918F-C3A5-9741-8AE2-D913BC1D17C4}"/>
                    </a:ext>
                  </a:extLst>
                </p:cNvPr>
                <p:cNvSpPr txBox="1"/>
                <p:nvPr/>
              </p:nvSpPr>
              <p:spPr>
                <a:xfrm>
                  <a:off x="351112" y="4723130"/>
                  <a:ext cx="13726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58918F-C3A5-9741-8AE2-D913BC1D1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12" y="4723130"/>
                  <a:ext cx="1372617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AF29E9-4433-EDC2-CA85-ADE147DB9562}"/>
                    </a:ext>
                  </a:extLst>
                </p:cNvPr>
                <p:cNvSpPr txBox="1"/>
                <p:nvPr/>
              </p:nvSpPr>
              <p:spPr>
                <a:xfrm>
                  <a:off x="3526717" y="4713009"/>
                  <a:ext cx="4759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AF29E9-4433-EDC2-CA85-ADE147DB9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6717" y="4713009"/>
                  <a:ext cx="475916" cy="381515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37E0D6-3BE0-940F-FAF3-3A24CECEFFAD}"/>
                </a:ext>
              </a:extLst>
            </p:cNvPr>
            <p:cNvSpPr txBox="1"/>
            <p:nvPr/>
          </p:nvSpPr>
          <p:spPr>
            <a:xfrm>
              <a:off x="4070974" y="4748087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(4)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A16B45D-CDC9-94D0-B83E-E3EF1FFF1294}"/>
              </a:ext>
            </a:extLst>
          </p:cNvPr>
          <p:cNvSpPr txBox="1"/>
          <p:nvPr/>
        </p:nvSpPr>
        <p:spPr>
          <a:xfrm>
            <a:off x="446347" y="1542407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Big-M Value Constraint 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D8C236-4811-1C07-3281-F3823744FB18}"/>
              </a:ext>
            </a:extLst>
          </p:cNvPr>
          <p:cNvGrpSpPr/>
          <p:nvPr/>
        </p:nvGrpSpPr>
        <p:grpSpPr>
          <a:xfrm>
            <a:off x="351602" y="2029270"/>
            <a:ext cx="4145846" cy="381515"/>
            <a:chOff x="554657" y="5346663"/>
            <a:chExt cx="4145846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1E7802-C155-27FF-6450-0B78712E1CB2}"/>
                    </a:ext>
                  </a:extLst>
                </p:cNvPr>
                <p:cNvSpPr txBox="1"/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718E227-D3D0-A1B7-ADCC-4B75CC43A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blipFill>
                  <a:blip r:embed="rId12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FF7D64-FCE7-B5A3-7E16-D7E96D106D61}"/>
                    </a:ext>
                  </a:extLst>
                </p:cNvPr>
                <p:cNvSpPr txBox="1"/>
                <p:nvPr/>
              </p:nvSpPr>
              <p:spPr>
                <a:xfrm>
                  <a:off x="3361391" y="5346663"/>
                  <a:ext cx="126369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FF7D64-FCE7-B5A3-7E16-D7E96D106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391" y="5346663"/>
                  <a:ext cx="1263690" cy="38151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283DC5-459C-4F74-5E12-F74B087F6869}"/>
                </a:ext>
              </a:extLst>
            </p:cNvPr>
            <p:cNvSpPr txBox="1"/>
            <p:nvPr/>
          </p:nvSpPr>
          <p:spPr>
            <a:xfrm>
              <a:off x="4224587" y="5346663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(3)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1AB6A20-2757-7A51-3B9B-4A3403AB459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68097" y="1619203"/>
            <a:ext cx="5995542" cy="118197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0F4A48-B29C-4983-8C54-CDF2A19E0BF8}"/>
              </a:ext>
            </a:extLst>
          </p:cNvPr>
          <p:cNvCxnSpPr>
            <a:cxnSpLocks/>
          </p:cNvCxnSpPr>
          <p:nvPr/>
        </p:nvCxnSpPr>
        <p:spPr>
          <a:xfrm>
            <a:off x="515431" y="298651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C08C200-2975-341C-C15D-15907A57E35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68103" y="3173719"/>
            <a:ext cx="5995537" cy="120931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378A22-D35E-98CB-563F-7A84B40C8917}"/>
              </a:ext>
            </a:extLst>
          </p:cNvPr>
          <p:cNvSpPr txBox="1"/>
          <p:nvPr/>
        </p:nvSpPr>
        <p:spPr>
          <a:xfrm>
            <a:off x="446347" y="3077543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Capacity Constraint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7346275-F0F6-BBDC-1B31-90F0A5664BA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68097" y="4782248"/>
            <a:ext cx="5995542" cy="7062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943A6F-6AB2-DC34-A654-C29BFC2AEF61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b="61672"/>
          <a:stretch/>
        </p:blipFill>
        <p:spPr>
          <a:xfrm>
            <a:off x="5568097" y="5848401"/>
            <a:ext cx="5960131" cy="8185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4410A4E-C626-6D82-F249-7859A1F2CF6C}"/>
              </a:ext>
            </a:extLst>
          </p:cNvPr>
          <p:cNvSpPr txBox="1"/>
          <p:nvPr/>
        </p:nvSpPr>
        <p:spPr>
          <a:xfrm>
            <a:off x="471022" y="4547453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Binary Constraint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924E323-BAD4-D2F6-5D19-7FE14DD39BA5}"/>
              </a:ext>
            </a:extLst>
          </p:cNvPr>
          <p:cNvCxnSpPr>
            <a:cxnSpLocks/>
          </p:cNvCxnSpPr>
          <p:nvPr/>
        </p:nvCxnSpPr>
        <p:spPr>
          <a:xfrm>
            <a:off x="506432" y="5661392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59898BE-9659-8B0B-2D7C-3A64270A9B07}"/>
              </a:ext>
            </a:extLst>
          </p:cNvPr>
          <p:cNvSpPr txBox="1"/>
          <p:nvPr/>
        </p:nvSpPr>
        <p:spPr>
          <a:xfrm>
            <a:off x="445936" y="5655669"/>
            <a:ext cx="4300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Non-negativity Constraint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34AD1A86-0DCF-C85B-5A07-939098173314}"/>
              </a:ext>
            </a:extLst>
          </p:cNvPr>
          <p:cNvSpPr/>
          <p:nvPr/>
        </p:nvSpPr>
        <p:spPr>
          <a:xfrm>
            <a:off x="4846513" y="2035174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6CCC6BA7-3DAE-A7F8-8E5F-680E280DDECA}"/>
              </a:ext>
            </a:extLst>
          </p:cNvPr>
          <p:cNvSpPr/>
          <p:nvPr/>
        </p:nvSpPr>
        <p:spPr>
          <a:xfrm>
            <a:off x="4846514" y="3644559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6" name="Arrow: Chevron 55">
            <a:extLst>
              <a:ext uri="{FF2B5EF4-FFF2-40B4-BE49-F238E27FC236}">
                <a16:creationId xmlns:a16="http://schemas.microsoft.com/office/drawing/2014/main" id="{97CCA6CA-C18E-CD4A-BA18-C4D5E68C9A90}"/>
              </a:ext>
            </a:extLst>
          </p:cNvPr>
          <p:cNvSpPr/>
          <p:nvPr/>
        </p:nvSpPr>
        <p:spPr>
          <a:xfrm>
            <a:off x="4846513" y="4979092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0E56EFF7-5E37-5080-F864-8B70D61CDD2F}"/>
              </a:ext>
            </a:extLst>
          </p:cNvPr>
          <p:cNvSpPr/>
          <p:nvPr/>
        </p:nvSpPr>
        <p:spPr>
          <a:xfrm>
            <a:off x="4846513" y="6060757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95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3" grpId="0"/>
      <p:bldP spid="42" grpId="0"/>
      <p:bldP spid="48" grpId="0"/>
      <p:bldP spid="52" grpId="0"/>
      <p:bldP spid="54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 forecasting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dan perhitungan nilai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FD1A85-B6D6-FAC0-80FC-3E563B2E0EA2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C4F38E2-0E71-5167-A2DF-628030C1B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032"/>
          <a:stretch/>
        </p:blipFill>
        <p:spPr>
          <a:xfrm>
            <a:off x="9107369" y="1282546"/>
            <a:ext cx="1838926" cy="260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4A6FBF-16A3-C0A6-708F-1D7229BBE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105" y="4484976"/>
            <a:ext cx="2001231" cy="3263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0A3810-0EA0-0657-EA70-7C87C38F70C3}"/>
              </a:ext>
            </a:extLst>
          </p:cNvPr>
          <p:cNvCxnSpPr>
            <a:cxnSpLocks/>
          </p:cNvCxnSpPr>
          <p:nvPr/>
        </p:nvCxnSpPr>
        <p:spPr>
          <a:xfrm>
            <a:off x="6583090" y="6805495"/>
            <a:ext cx="381564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0240FD1-B2B0-4F3B-E6CB-F15BEE893754}"/>
              </a:ext>
            </a:extLst>
          </p:cNvPr>
          <p:cNvSpPr/>
          <p:nvPr/>
        </p:nvSpPr>
        <p:spPr>
          <a:xfrm>
            <a:off x="1058027" y="6251106"/>
            <a:ext cx="2799470" cy="159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461D2F-1706-1A60-1FC1-2A43E6E4A712}"/>
              </a:ext>
            </a:extLst>
          </p:cNvPr>
          <p:cNvCxnSpPr>
            <a:cxnSpLocks/>
          </p:cNvCxnSpPr>
          <p:nvPr/>
        </p:nvCxnSpPr>
        <p:spPr>
          <a:xfrm>
            <a:off x="640170" y="5247252"/>
            <a:ext cx="10888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8D48F6-A945-08BC-5470-63E459BCD443}"/>
              </a:ext>
            </a:extLst>
          </p:cNvPr>
          <p:cNvSpPr txBox="1"/>
          <p:nvPr/>
        </p:nvSpPr>
        <p:spPr>
          <a:xfrm>
            <a:off x="1669827" y="5857097"/>
            <a:ext cx="1645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(Waters, 2003)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A969C6-EC12-6094-700F-8A35358A9D64}"/>
              </a:ext>
            </a:extLst>
          </p:cNvPr>
          <p:cNvSpPr txBox="1"/>
          <p:nvPr/>
        </p:nvSpPr>
        <p:spPr>
          <a:xfrm>
            <a:off x="422028" y="4448023"/>
            <a:ext cx="10888059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peramalan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paling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FCE7D-901E-F06B-2BFF-6CBF143A5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6" y="1581032"/>
            <a:ext cx="4154423" cy="27696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B83CDD0-1528-8C53-E7E8-ED7CEAD30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48999"/>
              </p:ext>
            </p:extLst>
          </p:nvPr>
        </p:nvGraphicFramePr>
        <p:xfrm>
          <a:off x="4928689" y="1572452"/>
          <a:ext cx="6665433" cy="2778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112">
                  <a:extLst>
                    <a:ext uri="{9D8B030D-6E8A-4147-A177-3AD203B41FA5}">
                      <a16:colId xmlns:a16="http://schemas.microsoft.com/office/drawing/2014/main" val="447711596"/>
                    </a:ext>
                  </a:extLst>
                </a:gridCol>
                <a:gridCol w="2960093">
                  <a:extLst>
                    <a:ext uri="{9D8B030D-6E8A-4147-A177-3AD203B41FA5}">
                      <a16:colId xmlns:a16="http://schemas.microsoft.com/office/drawing/2014/main" val="3325765810"/>
                    </a:ext>
                  </a:extLst>
                </a:gridCol>
                <a:gridCol w="1096589">
                  <a:extLst>
                    <a:ext uri="{9D8B030D-6E8A-4147-A177-3AD203B41FA5}">
                      <a16:colId xmlns:a16="http://schemas.microsoft.com/office/drawing/2014/main" val="1715734934"/>
                    </a:ext>
                  </a:extLst>
                </a:gridCol>
                <a:gridCol w="1097363">
                  <a:extLst>
                    <a:ext uri="{9D8B030D-6E8A-4147-A177-3AD203B41FA5}">
                      <a16:colId xmlns:a16="http://schemas.microsoft.com/office/drawing/2014/main" val="922814930"/>
                    </a:ext>
                  </a:extLst>
                </a:gridCol>
                <a:gridCol w="1070276">
                  <a:extLst>
                    <a:ext uri="{9D8B030D-6E8A-4147-A177-3AD203B41FA5}">
                      <a16:colId xmlns:a16="http://schemas.microsoft.com/office/drawing/2014/main" val="1974270367"/>
                    </a:ext>
                  </a:extLst>
                </a:gridCol>
              </a:tblGrid>
              <a:tr h="4854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No.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Metode peramalan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MAD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MSD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MAPE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269102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Moving Average </a:t>
                      </a:r>
                      <a:r>
                        <a:rPr lang="en-US" sz="1600" dirty="0">
                          <a:effectLst/>
                        </a:rPr>
                        <a:t>m=2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1,4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2,9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6075580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Moving Average </a:t>
                      </a:r>
                      <a:r>
                        <a:rPr lang="en-US" sz="1600" dirty="0">
                          <a:effectLst/>
                        </a:rPr>
                        <a:t>m=3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2,6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10,4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609097"/>
                  </a:ext>
                </a:extLst>
              </a:tr>
              <a:tr h="332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Moving Average </a:t>
                      </a:r>
                      <a:r>
                        <a:rPr lang="en-US" sz="1600" dirty="0">
                          <a:effectLst/>
                        </a:rPr>
                        <a:t>m=4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1,3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2,4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9,8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1783805"/>
                  </a:ext>
                </a:extLst>
              </a:tr>
              <a:tr h="1179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Simple Exponential Smoothing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1,2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9,1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944994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Holt’s Model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1,6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4,1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12,6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4257527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Winter’s Model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1,9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8,9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3193638"/>
                  </a:ext>
                </a:extLst>
              </a:tr>
              <a:tr h="2468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ARIMA (1,1,0) 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1,8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6326260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CFFA8A97-16A3-CD2F-74B5-546AE9059311}"/>
              </a:ext>
            </a:extLst>
          </p:cNvPr>
          <p:cNvSpPr/>
          <p:nvPr/>
        </p:nvSpPr>
        <p:spPr>
          <a:xfrm>
            <a:off x="5342856" y="3705869"/>
            <a:ext cx="6251265" cy="3048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61D596E-8CA0-D814-1121-35A450B8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134697"/>
              </p:ext>
            </p:extLst>
          </p:nvPr>
        </p:nvGraphicFramePr>
        <p:xfrm>
          <a:off x="4928689" y="5373086"/>
          <a:ext cx="6599540" cy="13065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2141">
                  <a:extLst>
                    <a:ext uri="{9D8B030D-6E8A-4147-A177-3AD203B41FA5}">
                      <a16:colId xmlns:a16="http://schemas.microsoft.com/office/drawing/2014/main" val="4091406039"/>
                    </a:ext>
                  </a:extLst>
                </a:gridCol>
                <a:gridCol w="3516187">
                  <a:extLst>
                    <a:ext uri="{9D8B030D-6E8A-4147-A177-3AD203B41FA5}">
                      <a16:colId xmlns:a16="http://schemas.microsoft.com/office/drawing/2014/main" val="3548022490"/>
                    </a:ext>
                  </a:extLst>
                </a:gridCol>
                <a:gridCol w="2641212">
                  <a:extLst>
                    <a:ext uri="{9D8B030D-6E8A-4147-A177-3AD203B41FA5}">
                      <a16:colId xmlns:a16="http://schemas.microsoft.com/office/drawing/2014/main" val="1564783090"/>
                    </a:ext>
                  </a:extLst>
                </a:gridCol>
              </a:tblGrid>
              <a:tr h="3187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No.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Nama Bahan Baku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Safety Stock </a:t>
                      </a:r>
                      <a:r>
                        <a:rPr lang="en-US" sz="1600" dirty="0">
                          <a:effectLst/>
                        </a:rPr>
                        <a:t>(kg)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20349"/>
                  </a:ext>
                </a:extLst>
              </a:tr>
              <a:tr h="3187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Clear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46321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26788"/>
                  </a:ext>
                </a:extLst>
              </a:tr>
              <a:tr h="3187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Light Blue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30419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291753"/>
                  </a:ext>
                </a:extLst>
              </a:tr>
              <a:tr h="3187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i="1" dirty="0">
                          <a:effectLst/>
                        </a:rPr>
                        <a:t>Mix</a:t>
                      </a:r>
                      <a:endParaRPr lang="en-ID" sz="16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39251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37984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E51499-01F7-BDBD-C47C-E02173421A50}"/>
                  </a:ext>
                </a:extLst>
              </p:cNvPr>
              <p:cNvSpPr txBox="1"/>
              <p:nvPr/>
            </p:nvSpPr>
            <p:spPr>
              <a:xfrm>
                <a:off x="346883" y="5512567"/>
                <a:ext cx="4221759" cy="372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600" i="1" smtClean="0">
                          <a:latin typeface="Cambria Math" panose="02040503050406030204" pitchFamily="18" charset="0"/>
                        </a:rPr>
                        <m:t>𝑆𝑎𝑓𝑒𝑡𝑦</m:t>
                      </m:r>
                      <m:r>
                        <a:rPr lang="en-ID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sz="1600" i="1"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ID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16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D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sz="16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D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D" sz="1600" i="1"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  <m:r>
                            <a:rPr lang="en-ID" sz="1600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ID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sz="1600" i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D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D" sz="1600" i="1">
                              <a:latin typeface="Cambria Math" panose="02040503050406030204" pitchFamily="18" charset="0"/>
                            </a:rPr>
                            <m:t>𝐿𝑒𝑎𝑑</m:t>
                          </m:r>
                          <m:r>
                            <a:rPr lang="en-ID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sz="1600" i="1"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e>
                      </m:rad>
                    </m:oMath>
                  </m:oMathPara>
                </a14:m>
                <a:endParaRPr lang="en-ID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E51499-01F7-BDBD-C47C-E02173421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3" y="5512567"/>
                <a:ext cx="4221759" cy="372474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6903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33" grpId="0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Verifikasi model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9FF05-31F5-1AAB-84DB-B04269F8589E}"/>
              </a:ext>
            </a:extLst>
          </p:cNvPr>
          <p:cNvSpPr txBox="1"/>
          <p:nvPr/>
        </p:nvSpPr>
        <p:spPr>
          <a:xfrm>
            <a:off x="506436" y="1242988"/>
            <a:ext cx="5755941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Verifikasi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33F62-B739-C0C3-D1EA-E3A913100228}"/>
              </a:ext>
            </a:extLst>
          </p:cNvPr>
          <p:cNvSpPr txBox="1"/>
          <p:nvPr/>
        </p:nvSpPr>
        <p:spPr>
          <a:xfrm>
            <a:off x="466703" y="6033004"/>
            <a:ext cx="5762815" cy="5847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berjalan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error / debugging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menghasilkan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status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solusi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optimal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&lt; 0.1%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073498-A327-7788-2EF4-EC88F7B2BF20}"/>
              </a:ext>
            </a:extLst>
          </p:cNvPr>
          <p:cNvSpPr txBox="1"/>
          <p:nvPr/>
        </p:nvSpPr>
        <p:spPr>
          <a:xfrm>
            <a:off x="422026" y="1718410"/>
            <a:ext cx="58943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F51EA5-FA56-C6F0-71C5-967784AF35A0}"/>
              </a:ext>
            </a:extLst>
          </p:cNvPr>
          <p:cNvSpPr txBox="1"/>
          <p:nvPr/>
        </p:nvSpPr>
        <p:spPr>
          <a:xfrm>
            <a:off x="503164" y="2230647"/>
            <a:ext cx="573411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dijalankan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3.9.7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bantuan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solver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Gurobi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Optimizer v10.0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spesifikasi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perangkat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Intel (R) Core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i5-10300H CPU @2.50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Ghz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RAM 16 GB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10,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64-bit,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x64-based processor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C1C7F5-7407-D79E-49E0-538F1E9D8F7E}"/>
              </a:ext>
            </a:extLst>
          </p:cNvPr>
          <p:cNvSpPr txBox="1"/>
          <p:nvPr/>
        </p:nvSpPr>
        <p:spPr>
          <a:xfrm>
            <a:off x="474448" y="3783189"/>
            <a:ext cx="5762825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Branch-and-Bound</a:t>
            </a: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memecahkan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MILP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memecah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kecil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pembatas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mengeliminasi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memuat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solusi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optimal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meliputi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relaxation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AC4654-FEE3-2BEA-2E07-7EC585EEB218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16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74AC23-5264-7C43-CBC5-7B83021517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9"/>
          <a:stretch/>
        </p:blipFill>
        <p:spPr>
          <a:xfrm>
            <a:off x="6866656" y="1223847"/>
            <a:ext cx="4727466" cy="2581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FD9D91-9E09-F8EF-C98E-A416C9059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80"/>
          <a:stretch/>
        </p:blipFill>
        <p:spPr>
          <a:xfrm>
            <a:off x="6866656" y="5928227"/>
            <a:ext cx="4727466" cy="8372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393E9D-477D-CF27-9ED9-839C92E49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67" b="47801"/>
          <a:stretch/>
        </p:blipFill>
        <p:spPr>
          <a:xfrm>
            <a:off x="6866656" y="3805490"/>
            <a:ext cx="4727466" cy="3904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F46D22-0296-4044-4006-32FD6439E2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5" b="22391"/>
          <a:stretch/>
        </p:blipFill>
        <p:spPr>
          <a:xfrm>
            <a:off x="6866656" y="4195930"/>
            <a:ext cx="4727466" cy="1158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3B2871-DBBF-6199-074F-5BA2C9164C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83" b="12637"/>
          <a:stretch/>
        </p:blipFill>
        <p:spPr>
          <a:xfrm>
            <a:off x="6867406" y="5268159"/>
            <a:ext cx="4727466" cy="673008"/>
          </a:xfrm>
          <a:prstGeom prst="rect">
            <a:avLst/>
          </a:prstGeom>
        </p:spPr>
      </p:pic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537B9CE6-D453-7D15-25A9-FB5A3FB60828}"/>
              </a:ext>
            </a:extLst>
          </p:cNvPr>
          <p:cNvSpPr/>
          <p:nvPr/>
        </p:nvSpPr>
        <p:spPr>
          <a:xfrm flipH="1">
            <a:off x="6341000" y="5982356"/>
            <a:ext cx="449655" cy="686073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E7C5BA64-D939-3105-DB92-BC432B4CF779}"/>
              </a:ext>
            </a:extLst>
          </p:cNvPr>
          <p:cNvSpPr/>
          <p:nvPr/>
        </p:nvSpPr>
        <p:spPr>
          <a:xfrm flipH="1">
            <a:off x="6345201" y="4296290"/>
            <a:ext cx="449655" cy="686073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4D417121-F63F-958F-09D6-BE763830ADA2}"/>
              </a:ext>
            </a:extLst>
          </p:cNvPr>
          <p:cNvSpPr/>
          <p:nvPr/>
        </p:nvSpPr>
        <p:spPr>
          <a:xfrm flipH="1">
            <a:off x="6327137" y="2409504"/>
            <a:ext cx="449655" cy="686073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86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9" grpId="0"/>
      <p:bldP spid="20" grpId="0" animBg="1"/>
      <p:bldP spid="34" grpId="0" animBg="1"/>
      <p:bldP spid="33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D3F8096-B2AE-BBD1-3616-C32293C9F90C}"/>
              </a:ext>
            </a:extLst>
          </p:cNvPr>
          <p:cNvGrpSpPr/>
          <p:nvPr/>
        </p:nvGrpSpPr>
        <p:grpSpPr>
          <a:xfrm>
            <a:off x="6829134" y="5053396"/>
            <a:ext cx="4688840" cy="1386784"/>
            <a:chOff x="6752907" y="4960078"/>
            <a:chExt cx="4688840" cy="13867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AC25A05-2951-C222-D2A8-7B9E5A805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695"/>
            <a:stretch/>
          </p:blipFill>
          <p:spPr>
            <a:xfrm>
              <a:off x="6752907" y="5449389"/>
              <a:ext cx="4688840" cy="89747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8F6B01-12E3-9EF1-931E-06ECF8CC0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0196"/>
            <a:stretch/>
          </p:blipFill>
          <p:spPr>
            <a:xfrm>
              <a:off x="6752907" y="4960078"/>
              <a:ext cx="4688840" cy="489569"/>
            </a:xfrm>
            <a:prstGeom prst="rect">
              <a:avLst/>
            </a:prstGeom>
          </p:spPr>
        </p:pic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BC4D7B-D860-A0BA-8828-1FE38DA39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002115"/>
              </p:ext>
            </p:extLst>
          </p:nvPr>
        </p:nvGraphicFramePr>
        <p:xfrm>
          <a:off x="550499" y="5089926"/>
          <a:ext cx="5400675" cy="13065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6157">
                  <a:extLst>
                    <a:ext uri="{9D8B030D-6E8A-4147-A177-3AD203B41FA5}">
                      <a16:colId xmlns:a16="http://schemas.microsoft.com/office/drawing/2014/main" val="3049361797"/>
                    </a:ext>
                  </a:extLst>
                </a:gridCol>
                <a:gridCol w="3107788">
                  <a:extLst>
                    <a:ext uri="{9D8B030D-6E8A-4147-A177-3AD203B41FA5}">
                      <a16:colId xmlns:a16="http://schemas.microsoft.com/office/drawing/2014/main" val="2358719964"/>
                    </a:ext>
                  </a:extLst>
                </a:gridCol>
                <a:gridCol w="1776730">
                  <a:extLst>
                    <a:ext uri="{9D8B030D-6E8A-4147-A177-3AD203B41FA5}">
                      <a16:colId xmlns:a16="http://schemas.microsoft.com/office/drawing/2014/main" val="1002215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No.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Komponen Biaya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Biaya (Rp)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9303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Holding Cost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469.486.899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390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Ordering Cost (138 kali </a:t>
                      </a:r>
                      <a:r>
                        <a:rPr lang="en-US" sz="1600" dirty="0" err="1">
                          <a:effectLst/>
                        </a:rPr>
                        <a:t>pesan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17.112.000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8804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Total biaya persediaan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486.598.899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757264"/>
                  </a:ext>
                </a:extLst>
              </a:tr>
            </a:tbl>
          </a:graphicData>
        </a:graphic>
      </p:graphicFrame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Validasi model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4C7BC8-0B7F-327F-6BE6-1C8BB70C5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62603"/>
              </p:ext>
            </p:extLst>
          </p:nvPr>
        </p:nvGraphicFramePr>
        <p:xfrm>
          <a:off x="516119" y="1435858"/>
          <a:ext cx="11001855" cy="3003193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73659">
                  <a:extLst>
                    <a:ext uri="{9D8B030D-6E8A-4147-A177-3AD203B41FA5}">
                      <a16:colId xmlns:a16="http://schemas.microsoft.com/office/drawing/2014/main" val="1291313561"/>
                    </a:ext>
                  </a:extLst>
                </a:gridCol>
                <a:gridCol w="5881511">
                  <a:extLst>
                    <a:ext uri="{9D8B030D-6E8A-4147-A177-3AD203B41FA5}">
                      <a16:colId xmlns:a16="http://schemas.microsoft.com/office/drawing/2014/main" val="2381101557"/>
                    </a:ext>
                  </a:extLst>
                </a:gridCol>
                <a:gridCol w="1346685">
                  <a:extLst>
                    <a:ext uri="{9D8B030D-6E8A-4147-A177-3AD203B41FA5}">
                      <a16:colId xmlns:a16="http://schemas.microsoft.com/office/drawing/2014/main" val="3785363800"/>
                    </a:ext>
                  </a:extLst>
                </a:gridCol>
              </a:tblGrid>
              <a:tr h="345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Fungsi Kendala</a:t>
                      </a:r>
                      <a:endParaRPr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Hasil</a:t>
                      </a:r>
                      <a:endParaRPr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Keterangan</a:t>
                      </a:r>
                      <a:endParaRPr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195229"/>
                  </a:ext>
                </a:extLst>
              </a:tr>
              <a:tr h="34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(1)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Demand &amp; Inventory Level Constraint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Jumlah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material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dipesan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memenuhi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semua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demand</a:t>
                      </a:r>
                      <a:endParaRPr sz="1600" i="1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38193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2) </a:t>
                      </a:r>
                      <a:r>
                        <a:rPr lang="nn-NO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Stock Constraint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Nilai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awal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tiap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periode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selalu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besar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atau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sama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jumlah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safety stock</a:t>
                      </a:r>
                      <a:endParaRPr lang="fi-FI" sz="1600" i="1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55581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(3)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Big-M Value Constraint 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Terdapat sejumlah pemesanan yang totalnya sesuai dengan jumlah </a:t>
                      </a:r>
                      <a:r>
                        <a:rPr lang="fi-FI" sz="1600" i="1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demand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223089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4) </a:t>
                      </a:r>
                      <a:r>
                        <a:rPr lang="en-ID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Capacity Constraint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tiap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periode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selalu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kecil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atau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sama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kapasitas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gudang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bahan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baku</a:t>
                      </a:r>
                      <a:endParaRPr sz="1600" i="1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58521"/>
                  </a:ext>
                </a:extLst>
              </a:tr>
              <a:tr h="317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(5) </a:t>
                      </a:r>
                      <a:r>
                        <a:rPr lang="en-ID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Constraint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Keputusan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pesan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selalu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bernilai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1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pesan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atau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0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pesan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)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923159"/>
                  </a:ext>
                </a:extLst>
              </a:tr>
              <a:tr h="271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(6) </a:t>
                      </a:r>
                      <a:r>
                        <a:rPr lang="en-ID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Non-negativity Constraint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n-NO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Tidak ditemukan variabel keputusan yang lebih kecil dari nol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57697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57DF64B-1FF6-082F-6990-70C7A66B4A86}"/>
              </a:ext>
            </a:extLst>
          </p:cNvPr>
          <p:cNvSpPr txBox="1"/>
          <p:nvPr/>
        </p:nvSpPr>
        <p:spPr>
          <a:xfrm>
            <a:off x="432021" y="1070017"/>
            <a:ext cx="47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Peninjauan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AB1595-5903-C370-A10C-AF45761A48D1}"/>
              </a:ext>
            </a:extLst>
          </p:cNvPr>
          <p:cNvSpPr txBox="1"/>
          <p:nvPr/>
        </p:nvSpPr>
        <p:spPr>
          <a:xfrm>
            <a:off x="432022" y="4452005"/>
            <a:ext cx="11096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Perbandingan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mampu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merepresentasikan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actual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dummy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lain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437C7CB-7FBA-B6B2-17F1-72C62EA77876}"/>
              </a:ext>
            </a:extLst>
          </p:cNvPr>
          <p:cNvSpPr/>
          <p:nvPr/>
        </p:nvSpPr>
        <p:spPr>
          <a:xfrm>
            <a:off x="4211493" y="5805566"/>
            <a:ext cx="1564063" cy="2585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38781B-2881-C519-2990-46DF53090493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71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901B0-402A-9341-2451-F3ECD65FC74A}"/>
              </a:ext>
            </a:extLst>
          </p:cNvPr>
          <p:cNvSpPr txBox="1"/>
          <p:nvPr/>
        </p:nvSpPr>
        <p:spPr>
          <a:xfrm>
            <a:off x="432021" y="6479442"/>
            <a:ext cx="88737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keempat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disimpulkan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terverifikasi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tervalidasi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8D79516-77C8-967D-3A18-2FAFA2E88C9E}"/>
              </a:ext>
            </a:extLst>
          </p:cNvPr>
          <p:cNvSpPr/>
          <p:nvPr/>
        </p:nvSpPr>
        <p:spPr>
          <a:xfrm>
            <a:off x="9486026" y="6217185"/>
            <a:ext cx="926335" cy="1793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EE1230B9-F378-1B67-927B-1678BE36E9F9}"/>
              </a:ext>
            </a:extLst>
          </p:cNvPr>
          <p:cNvSpPr/>
          <p:nvPr/>
        </p:nvSpPr>
        <p:spPr>
          <a:xfrm flipH="1">
            <a:off x="5978633" y="5454815"/>
            <a:ext cx="794096" cy="686073"/>
          </a:xfrm>
          <a:prstGeom prst="mathEqual">
            <a:avLst/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728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9" grpId="0" animBg="1"/>
      <p:bldP spid="23" grpId="0"/>
      <p:bldP spid="33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Hasil pengolahan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F3EDF-40C1-DFBA-7BB0-CA62F210A41F}"/>
              </a:ext>
            </a:extLst>
          </p:cNvPr>
          <p:cNvSpPr txBox="1"/>
          <p:nvPr/>
        </p:nvSpPr>
        <p:spPr>
          <a:xfrm>
            <a:off x="432023" y="1079864"/>
            <a:ext cx="76428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Hasil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52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4D1029-69A5-E478-4AF8-ECF7D64D91B7}"/>
              </a:ext>
            </a:extLst>
          </p:cNvPr>
          <p:cNvSpPr txBox="1"/>
          <p:nvPr/>
        </p:nvSpPr>
        <p:spPr>
          <a:xfrm>
            <a:off x="432023" y="4008825"/>
            <a:ext cx="76428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forecasted demand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33311D-D065-F959-1757-CDE2BBFE5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2654"/>
              </p:ext>
            </p:extLst>
          </p:nvPr>
        </p:nvGraphicFramePr>
        <p:xfrm>
          <a:off x="634364" y="1657879"/>
          <a:ext cx="7637444" cy="1998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1857">
                  <a:extLst>
                    <a:ext uri="{9D8B030D-6E8A-4147-A177-3AD203B41FA5}">
                      <a16:colId xmlns:a16="http://schemas.microsoft.com/office/drawing/2014/main" val="423380438"/>
                    </a:ext>
                  </a:extLst>
                </a:gridCol>
                <a:gridCol w="1962118">
                  <a:extLst>
                    <a:ext uri="{9D8B030D-6E8A-4147-A177-3AD203B41FA5}">
                      <a16:colId xmlns:a16="http://schemas.microsoft.com/office/drawing/2014/main" val="3428125188"/>
                    </a:ext>
                  </a:extLst>
                </a:gridCol>
                <a:gridCol w="868361">
                  <a:extLst>
                    <a:ext uri="{9D8B030D-6E8A-4147-A177-3AD203B41FA5}">
                      <a16:colId xmlns:a16="http://schemas.microsoft.com/office/drawing/2014/main" val="1566856803"/>
                    </a:ext>
                  </a:extLst>
                </a:gridCol>
                <a:gridCol w="1176373">
                  <a:extLst>
                    <a:ext uri="{9D8B030D-6E8A-4147-A177-3AD203B41FA5}">
                      <a16:colId xmlns:a16="http://schemas.microsoft.com/office/drawing/2014/main" val="3144055711"/>
                    </a:ext>
                  </a:extLst>
                </a:gridCol>
                <a:gridCol w="1464629">
                  <a:extLst>
                    <a:ext uri="{9D8B030D-6E8A-4147-A177-3AD203B41FA5}">
                      <a16:colId xmlns:a16="http://schemas.microsoft.com/office/drawing/2014/main" val="1008491266"/>
                    </a:ext>
                  </a:extLst>
                </a:gridCol>
                <a:gridCol w="1654106">
                  <a:extLst>
                    <a:ext uri="{9D8B030D-6E8A-4147-A177-3AD203B41FA5}">
                      <a16:colId xmlns:a16="http://schemas.microsoft.com/office/drawing/2014/main" val="1534220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No.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Nama Bahan Baku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Satuan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Permintaan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Kuantitas Pemesanan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Total Biaya Persediaan (Rp)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9815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Clear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kg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2.999.572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2.999.572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205.448.440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00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Light Blue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kg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1.953.108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1.953.108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117.718.350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3379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Mix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kg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2.542.053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2.542.053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163.432.109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539812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Total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7.494.733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7.494.733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486.598.899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38972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3AB825-111A-323C-0E8D-182E24A38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94565"/>
              </p:ext>
            </p:extLst>
          </p:nvPr>
        </p:nvGraphicFramePr>
        <p:xfrm>
          <a:off x="611946" y="4627173"/>
          <a:ext cx="7642832" cy="1998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2218">
                  <a:extLst>
                    <a:ext uri="{9D8B030D-6E8A-4147-A177-3AD203B41FA5}">
                      <a16:colId xmlns:a16="http://schemas.microsoft.com/office/drawing/2014/main" val="1689607132"/>
                    </a:ext>
                  </a:extLst>
                </a:gridCol>
                <a:gridCol w="1967097">
                  <a:extLst>
                    <a:ext uri="{9D8B030D-6E8A-4147-A177-3AD203B41FA5}">
                      <a16:colId xmlns:a16="http://schemas.microsoft.com/office/drawing/2014/main" val="3157911656"/>
                    </a:ext>
                  </a:extLst>
                </a:gridCol>
                <a:gridCol w="869872">
                  <a:extLst>
                    <a:ext uri="{9D8B030D-6E8A-4147-A177-3AD203B41FA5}">
                      <a16:colId xmlns:a16="http://schemas.microsoft.com/office/drawing/2014/main" val="1244631406"/>
                    </a:ext>
                  </a:extLst>
                </a:gridCol>
                <a:gridCol w="1177203">
                  <a:extLst>
                    <a:ext uri="{9D8B030D-6E8A-4147-A177-3AD203B41FA5}">
                      <a16:colId xmlns:a16="http://schemas.microsoft.com/office/drawing/2014/main" val="2570161609"/>
                    </a:ext>
                  </a:extLst>
                </a:gridCol>
                <a:gridCol w="1333564">
                  <a:extLst>
                    <a:ext uri="{9D8B030D-6E8A-4147-A177-3AD203B41FA5}">
                      <a16:colId xmlns:a16="http://schemas.microsoft.com/office/drawing/2014/main" val="688723197"/>
                    </a:ext>
                  </a:extLst>
                </a:gridCol>
                <a:gridCol w="1782878">
                  <a:extLst>
                    <a:ext uri="{9D8B030D-6E8A-4147-A177-3AD203B41FA5}">
                      <a16:colId xmlns:a16="http://schemas.microsoft.com/office/drawing/2014/main" val="675601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No.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Nama Bahan Baku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</a:rPr>
                        <a:t>Satuan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Permintaan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Kuantitas Pemesanan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Total </a:t>
                      </a:r>
                      <a:r>
                        <a:rPr lang="en-US" sz="1600" dirty="0" err="1">
                          <a:effectLst/>
                        </a:rPr>
                        <a:t>Biaya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Persediaan</a:t>
                      </a:r>
                      <a:r>
                        <a:rPr lang="en-US" sz="1600" dirty="0">
                          <a:effectLst/>
                        </a:rPr>
                        <a:t> (Rp)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5106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Clear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kg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884.833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884.833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44.288.604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2941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Light Blue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kg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654.554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654.554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24.910.630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5493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Mix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kg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773.940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773.940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34.733.597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699875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Total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2.313.327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2.313.327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103.932.831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30449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CBB127A-F811-9BD7-7D03-438891A83B86}"/>
              </a:ext>
            </a:extLst>
          </p:cNvPr>
          <p:cNvSpPr txBox="1"/>
          <p:nvPr/>
        </p:nvSpPr>
        <p:spPr>
          <a:xfrm>
            <a:off x="8747223" y="1715524"/>
            <a:ext cx="2708853" cy="2031325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 err="1"/>
              <a:t>umlah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per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i="1" dirty="0"/>
              <a:t>demand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terpenuhi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yang minimal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08C69-143C-1871-8DFD-A634B3290188}"/>
              </a:ext>
            </a:extLst>
          </p:cNvPr>
          <p:cNvSpPr txBox="1"/>
          <p:nvPr/>
        </p:nvSpPr>
        <p:spPr>
          <a:xfrm>
            <a:off x="8747223" y="4062948"/>
            <a:ext cx="2708853" cy="2585323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/>
              <a:t>otal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peramalan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 dan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perencanaan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di masa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gudang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03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Detail kuantitas pesan (Q) dan periode pesan (Y) hasil pengolahan data (historis)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964034"/>
                  </p:ext>
                </p:extLst>
              </p:nvPr>
            </p:nvGraphicFramePr>
            <p:xfrm>
              <a:off x="506435" y="1363043"/>
              <a:ext cx="8445836" cy="54813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730299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960776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519402">
                      <a:extLst>
                        <a:ext uri="{9D8B030D-6E8A-4147-A177-3AD203B41FA5}">
                          <a16:colId xmlns:a16="http://schemas.microsoft.com/office/drawing/2014/main" val="4009688018"/>
                        </a:ext>
                      </a:extLst>
                    </a:gridCol>
                    <a:gridCol w="979099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920234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564554">
                      <a:extLst>
                        <a:ext uri="{9D8B030D-6E8A-4147-A177-3AD203B41FA5}">
                          <a16:colId xmlns:a16="http://schemas.microsoft.com/office/drawing/2014/main" val="2399773320"/>
                        </a:ext>
                      </a:extLst>
                    </a:gridCol>
                    <a:gridCol w="1226563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907838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576950">
                      <a:extLst>
                        <a:ext uri="{9D8B030D-6E8A-4147-A177-3AD203B41FA5}">
                          <a16:colId xmlns:a16="http://schemas.microsoft.com/office/drawing/2014/main" val="2970757840"/>
                        </a:ext>
                      </a:extLst>
                    </a:gridCol>
                    <a:gridCol w="1060121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(2022)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𝑪𝒍𝒆𝒂𝒓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(</m:t>
                                </m:r>
                                <m:r>
                                  <a:rPr kumimoji="0" lang="en-US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𝐤𝐠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𝑳𝒊𝒈𝒉𝒕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𝑩𝒍𝒖𝒆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(</m:t>
                                </m:r>
                                <m:r>
                                  <a:rPr kumimoji="0" lang="en-US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𝐤𝐠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Mix  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kumimoji="0" lang="en-US" sz="16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kg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kumimoji="0" lang="en-ID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96620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22257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47732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06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73998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51131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65982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76124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50891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63460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82991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50057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66582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72013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40959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56036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24411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17493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22884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600" dirty="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61513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39083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56131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56261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33855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45111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82011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51537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64566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964034"/>
                  </p:ext>
                </p:extLst>
              </p:nvPr>
            </p:nvGraphicFramePr>
            <p:xfrm>
              <a:off x="506435" y="1363043"/>
              <a:ext cx="8445836" cy="54813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730299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960776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519402">
                      <a:extLst>
                        <a:ext uri="{9D8B030D-6E8A-4147-A177-3AD203B41FA5}">
                          <a16:colId xmlns:a16="http://schemas.microsoft.com/office/drawing/2014/main" val="4009688018"/>
                        </a:ext>
                      </a:extLst>
                    </a:gridCol>
                    <a:gridCol w="979099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920234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564554">
                      <a:extLst>
                        <a:ext uri="{9D8B030D-6E8A-4147-A177-3AD203B41FA5}">
                          <a16:colId xmlns:a16="http://schemas.microsoft.com/office/drawing/2014/main" val="2399773320"/>
                        </a:ext>
                      </a:extLst>
                    </a:gridCol>
                    <a:gridCol w="1226563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907838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576950">
                      <a:extLst>
                        <a:ext uri="{9D8B030D-6E8A-4147-A177-3AD203B41FA5}">
                          <a16:colId xmlns:a16="http://schemas.microsoft.com/office/drawing/2014/main" val="2970757840"/>
                        </a:ext>
                      </a:extLst>
                    </a:gridCol>
                    <a:gridCol w="1060121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57912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(2022)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6582" t="-1143" r="-702532" b="-41828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8235" t="-1143" r="-1205882" b="-418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7020" t="-1143" r="-472848" b="-41828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25806" t="-1143" r="-667742" b="-418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50336" t="-1143" r="-181879" b="-41828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76842" t="-1143" r="-185263" b="-418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48768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7500" t="-121250" r="-540625" b="-91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2090" t="-121250" r="-208955" b="-91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Mix  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kumimoji="0" lang="en-US" sz="16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kg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kumimoji="0" lang="en-ID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96620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22257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47732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73998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51131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65982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76124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50891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63460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82991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50057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66582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72013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40959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56036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24411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17493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22884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600" dirty="0">
                              <a:effectLst/>
                              <a:latin typeface="Arial" panose="020B060402020202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61513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39083</a:t>
                          </a:r>
                          <a:endParaRPr lang="en-ID" sz="16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56131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56261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33855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45111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82011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51537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64566</a:t>
                          </a:r>
                          <a:endParaRPr lang="en-ID" sz="16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5419351-1D48-21A0-5BB4-3B7B7DA1B8CD}"/>
              </a:ext>
            </a:extLst>
          </p:cNvPr>
          <p:cNvSpPr txBox="1"/>
          <p:nvPr/>
        </p:nvSpPr>
        <p:spPr>
          <a:xfrm>
            <a:off x="8992626" y="1149388"/>
            <a:ext cx="2708853" cy="5632311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Ditemukan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pengorbanan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pertukaran</a:t>
            </a:r>
            <a:r>
              <a:rPr lang="en-US" dirty="0"/>
              <a:t> (</a:t>
            </a:r>
            <a:r>
              <a:rPr lang="en-US" i="1" dirty="0"/>
              <a:t>trade-off</a:t>
            </a:r>
            <a:r>
              <a:rPr lang="en-US" dirty="0"/>
              <a:t>)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dan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penyimpana</a:t>
            </a:r>
            <a:r>
              <a:rPr lang="en-US" dirty="0"/>
              <a:t>. Model </a:t>
            </a:r>
            <a:r>
              <a:rPr lang="en-US" i="1" dirty="0"/>
              <a:t>python</a:t>
            </a:r>
            <a:r>
              <a:rPr lang="en-US" dirty="0"/>
              <a:t> </a:t>
            </a:r>
            <a:r>
              <a:rPr lang="en-US" dirty="0" err="1"/>
              <a:t>diperintahkan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meminimalkan</a:t>
            </a:r>
            <a:r>
              <a:rPr lang="en-US" dirty="0"/>
              <a:t> total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perencanaan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singkat</a:t>
            </a:r>
            <a:r>
              <a:rPr lang="en-US" dirty="0"/>
              <a:t> dan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manual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oleh model </a:t>
            </a:r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yang optimal.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41083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Detail kuantitas pesan (Q) dan periode pesan (Y) hasil pengolahan data (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9176087"/>
                  </p:ext>
                </p:extLst>
              </p:nvPr>
            </p:nvGraphicFramePr>
            <p:xfrm>
              <a:off x="506435" y="1132840"/>
              <a:ext cx="8225838" cy="57251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785054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891272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660522">
                      <a:extLst>
                        <a:ext uri="{9D8B030D-6E8A-4147-A177-3AD203B41FA5}">
                          <a16:colId xmlns:a16="http://schemas.microsoft.com/office/drawing/2014/main" val="2840620608"/>
                        </a:ext>
                      </a:extLst>
                    </a:gridCol>
                    <a:gridCol w="971675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919274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545078">
                      <a:extLst>
                        <a:ext uri="{9D8B030D-6E8A-4147-A177-3AD203B41FA5}">
                          <a16:colId xmlns:a16="http://schemas.microsoft.com/office/drawing/2014/main" val="3344646393"/>
                        </a:ext>
                      </a:extLst>
                    </a:gridCol>
                    <a:gridCol w="1033303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928845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583417">
                      <a:extLst>
                        <a:ext uri="{9D8B030D-6E8A-4147-A177-3AD203B41FA5}">
                          <a16:colId xmlns:a16="http://schemas.microsoft.com/office/drawing/2014/main" val="3706643091"/>
                        </a:ext>
                      </a:extLst>
                    </a:gridCol>
                    <a:gridCol w="907398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Forecast (2023)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𝑪𝒍𝒆𝒂𝒓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𝑳𝒊𝒈𝒉𝒕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𝑩𝒍𝒖𝒆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Mix</a:t>
                          </a:r>
                          <a:endParaRPr kumimoji="0" lang="en-ID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124560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83435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105707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06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74939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54644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66224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77128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54121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66839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75449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55211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66132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76518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54385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65957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76013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56469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65971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63251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46607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55616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75560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57286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65993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75384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56872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66613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75072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58453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66258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74758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58343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66572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62522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49147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55309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9176087"/>
                  </p:ext>
                </p:extLst>
              </p:nvPr>
            </p:nvGraphicFramePr>
            <p:xfrm>
              <a:off x="506435" y="1132840"/>
              <a:ext cx="8225838" cy="57251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785054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891272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660522">
                      <a:extLst>
                        <a:ext uri="{9D8B030D-6E8A-4147-A177-3AD203B41FA5}">
                          <a16:colId xmlns:a16="http://schemas.microsoft.com/office/drawing/2014/main" val="2840620608"/>
                        </a:ext>
                      </a:extLst>
                    </a:gridCol>
                    <a:gridCol w="971675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919274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545078">
                      <a:extLst>
                        <a:ext uri="{9D8B030D-6E8A-4147-A177-3AD203B41FA5}">
                          <a16:colId xmlns:a16="http://schemas.microsoft.com/office/drawing/2014/main" val="3344646393"/>
                        </a:ext>
                      </a:extLst>
                    </a:gridCol>
                    <a:gridCol w="1033303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928845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583417">
                      <a:extLst>
                        <a:ext uri="{9D8B030D-6E8A-4147-A177-3AD203B41FA5}">
                          <a16:colId xmlns:a16="http://schemas.microsoft.com/office/drawing/2014/main" val="3706643091"/>
                        </a:ext>
                      </a:extLst>
                    </a:gridCol>
                    <a:gridCol w="907398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57912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Forecast (2023)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9041" t="-930" r="-737671" b="-34697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3211" t="-930" r="-888073" b="-34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60265" t="-930" r="-435762" b="-34697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80899" t="-930" r="-639326" b="-34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27632" t="-930" r="-162500" b="-34697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52083" t="-930" r="-157292" b="-34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73152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2138" t="-80833" r="-508805" b="-621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1176" t="-80833" r="-234706" b="-621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Mix</a:t>
                          </a:r>
                          <a:endParaRPr kumimoji="0" lang="en-ID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124560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83435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105707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74939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54644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66224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77128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54121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66839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75449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55211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66132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76518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54385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65957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76013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56469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65971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63251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46607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55616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75560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57286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65993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75384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56872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66613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75072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58453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66258</a:t>
                          </a:r>
                          <a:endParaRPr lang="en-ID" sz="16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74758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58343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66572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62522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49147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Q(1,12)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D" sz="1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55309</a:t>
                          </a:r>
                          <a:endParaRPr lang="en-ID" sz="16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1F849F-4A42-87D2-C86C-DC223789DF5F}"/>
              </a:ext>
            </a:extLst>
          </p:cNvPr>
          <p:cNvSpPr txBox="1"/>
          <p:nvPr/>
        </p:nvSpPr>
        <p:spPr>
          <a:xfrm>
            <a:off x="8885269" y="1259221"/>
            <a:ext cx="2708853" cy="5355312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Penggunaan</a:t>
            </a:r>
            <a:r>
              <a:rPr lang="en-US" dirty="0"/>
              <a:t>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perencanaan</a:t>
            </a:r>
            <a:r>
              <a:rPr lang="en-US" dirty="0"/>
              <a:t> dan </a:t>
            </a:r>
            <a:r>
              <a:rPr lang="en-US" dirty="0" err="1"/>
              <a:t>penjadwalan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Produksi</a:t>
            </a:r>
            <a:r>
              <a:rPr lang="en-US" dirty="0"/>
              <a:t> </a:t>
            </a:r>
            <a:r>
              <a:rPr lang="en-US" dirty="0" err="1"/>
              <a:t>Induk</a:t>
            </a:r>
            <a:r>
              <a:rPr lang="en-US" dirty="0"/>
              <a:t> (</a:t>
            </a:r>
            <a:r>
              <a:rPr lang="en-US" i="1" dirty="0"/>
              <a:t>Master Production Schedule</a:t>
            </a:r>
            <a:r>
              <a:rPr lang="en-US" dirty="0"/>
              <a:t>)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kapan</a:t>
            </a:r>
            <a:r>
              <a:rPr lang="en-US" dirty="0"/>
              <a:t> dan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dipesan</a:t>
            </a:r>
            <a:r>
              <a:rPr lang="en-US" dirty="0"/>
              <a:t> agar proses </a:t>
            </a:r>
            <a:r>
              <a:rPr lang="en-US" dirty="0" err="1"/>
              <a:t>produksi</a:t>
            </a:r>
            <a:r>
              <a:rPr lang="en-US" dirty="0"/>
              <a:t> </a:t>
            </a:r>
            <a:r>
              <a:rPr lang="en-US" dirty="0" err="1"/>
              <a:t>lancar</a:t>
            </a:r>
            <a:r>
              <a:rPr lang="en-US" dirty="0"/>
              <a:t> dan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terpenuhi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pada </a:t>
            </a:r>
            <a:r>
              <a:rPr lang="en-US" dirty="0" err="1"/>
              <a:t>akhirnya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kepuasan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yang minimum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43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768C99B0-0A7B-7130-809C-82E91FD77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2"/>
          <a:stretch/>
        </p:blipFill>
        <p:spPr bwMode="auto">
          <a:xfrm>
            <a:off x="4387752" y="1148620"/>
            <a:ext cx="3901881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Yudi Lapak - Gg. Tolay No.4, Tangerang Regency, Banten, ID - Zaubee">
            <a:extLst>
              <a:ext uri="{FF2B5EF4-FFF2-40B4-BE49-F238E27FC236}">
                <a16:creationId xmlns:a16="http://schemas.microsoft.com/office/drawing/2014/main" id="{6824690E-D79A-14AC-0378-4D6B6AE0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61" y="1148620"/>
            <a:ext cx="3941555" cy="282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engen tau jadi tau">
            <a:extLst>
              <a:ext uri="{FF2B5EF4-FFF2-40B4-BE49-F238E27FC236}">
                <a16:creationId xmlns:a16="http://schemas.microsoft.com/office/drawing/2014/main" id="{4A867DD6-09E5-7AF0-672A-582843F07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51"/>
          <a:stretch/>
        </p:blipFill>
        <p:spPr bwMode="auto">
          <a:xfrm>
            <a:off x="8641490" y="3978578"/>
            <a:ext cx="2969526" cy="2611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0FD987E8-7D21-2073-7D4C-1E72DC39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680" y="3987642"/>
            <a:ext cx="4166561" cy="2612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22A6C2-F359-9065-978B-F7C20DD52945}"/>
              </a:ext>
            </a:extLst>
          </p:cNvPr>
          <p:cNvSpPr/>
          <p:nvPr/>
        </p:nvSpPr>
        <p:spPr>
          <a:xfrm>
            <a:off x="5911673" y="2209798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A546BB-7108-27A6-8ED4-7254D4E0FC9A}"/>
              </a:ext>
            </a:extLst>
          </p:cNvPr>
          <p:cNvSpPr/>
          <p:nvPr/>
        </p:nvSpPr>
        <p:spPr>
          <a:xfrm>
            <a:off x="5914986" y="4277420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2" descr="Keren… Begini Upaya Tridi Oasis dan Bank DBS Indonesia Ciptakan Indonesia  Bebas Plastik 2040, Patut Ditiru Nih Beauty!">
            <a:extLst>
              <a:ext uri="{FF2B5EF4-FFF2-40B4-BE49-F238E27FC236}">
                <a16:creationId xmlns:a16="http://schemas.microsoft.com/office/drawing/2014/main" id="{ECB89CC0-8695-DE9E-9055-6E6460CB9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1140691"/>
            <a:ext cx="4696117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">
            <a:extLst>
              <a:ext uri="{FF2B5EF4-FFF2-40B4-BE49-F238E27FC236}">
                <a16:creationId xmlns:a16="http://schemas.microsoft.com/office/drawing/2014/main" id="{352CDC3B-E379-490D-9C57-A695CF8E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3957216"/>
            <a:ext cx="4052459" cy="262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5F97DD-E5E5-AE3A-79F4-C235094308F5}"/>
              </a:ext>
            </a:extLst>
          </p:cNvPr>
          <p:cNvSpPr/>
          <p:nvPr/>
        </p:nvSpPr>
        <p:spPr>
          <a:xfrm>
            <a:off x="2815901" y="4993800"/>
            <a:ext cx="3486944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548ADC-7C26-B6C5-526A-56D8F1404451}"/>
              </a:ext>
            </a:extLst>
          </p:cNvPr>
          <p:cNvSpPr/>
          <p:nvPr/>
        </p:nvSpPr>
        <p:spPr>
          <a:xfrm>
            <a:off x="3040211" y="5627962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Kesimpulan &amp;  Saran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B7DBDE-2016-F410-5245-709C4B89A155}"/>
              </a:ext>
            </a:extLst>
          </p:cNvPr>
          <p:cNvSpPr/>
          <p:nvPr/>
        </p:nvSpPr>
        <p:spPr>
          <a:xfrm>
            <a:off x="5470291" y="534917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8B26F8-E21E-52F0-CC34-CACB3CD18B75}"/>
              </a:ext>
            </a:extLst>
          </p:cNvPr>
          <p:cNvSpPr/>
          <p:nvPr/>
        </p:nvSpPr>
        <p:spPr>
          <a:xfrm>
            <a:off x="2818547" y="3133683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91EF84-004C-A868-659D-8217A01313C4}"/>
              </a:ext>
            </a:extLst>
          </p:cNvPr>
          <p:cNvSpPr/>
          <p:nvPr/>
        </p:nvSpPr>
        <p:spPr>
          <a:xfrm>
            <a:off x="2965302" y="3742004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Pengumpulan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&amp; 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Pengolahan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BE612-54C6-B6E0-0A67-4EEF20CCBCDE}"/>
              </a:ext>
            </a:extLst>
          </p:cNvPr>
          <p:cNvSpPr/>
          <p:nvPr/>
        </p:nvSpPr>
        <p:spPr>
          <a:xfrm>
            <a:off x="5426628" y="347791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7" y="116675"/>
            <a:ext cx="3244816" cy="809321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OUTLINE</a:t>
            </a:r>
            <a:endParaRPr lang="en-ID" sz="2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51CC91-C30E-E5DB-67B3-3F59F705C771}"/>
              </a:ext>
            </a:extLst>
          </p:cNvPr>
          <p:cNvSpPr/>
          <p:nvPr/>
        </p:nvSpPr>
        <p:spPr>
          <a:xfrm>
            <a:off x="2840639" y="1335571"/>
            <a:ext cx="3272649" cy="15369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895C81F5-8A7B-E273-0911-08590881AE07}"/>
              </a:ext>
            </a:extLst>
          </p:cNvPr>
          <p:cNvSpPr/>
          <p:nvPr/>
        </p:nvSpPr>
        <p:spPr>
          <a:xfrm rot="5400000">
            <a:off x="3520731" y="3745986"/>
            <a:ext cx="5195172" cy="374345"/>
          </a:xfrm>
          <a:prstGeom prst="homePlat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4939FE-5F74-8FCC-CFC3-B11B3FE4D085}"/>
              </a:ext>
            </a:extLst>
          </p:cNvPr>
          <p:cNvSpPr/>
          <p:nvPr/>
        </p:nvSpPr>
        <p:spPr>
          <a:xfrm>
            <a:off x="2989494" y="1912033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Pendahuluan</a:t>
            </a:r>
            <a:endParaRPr lang="en-ID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63BDD-7C3A-2EC8-3321-EF8CEF8FE02E}"/>
              </a:ext>
            </a:extLst>
          </p:cNvPr>
          <p:cNvSpPr/>
          <p:nvPr/>
        </p:nvSpPr>
        <p:spPr>
          <a:xfrm>
            <a:off x="4695182" y="3698068"/>
            <a:ext cx="230354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B67FF-8477-C348-C05A-D4E0703D7166}"/>
              </a:ext>
            </a:extLst>
          </p:cNvPr>
          <p:cNvSpPr/>
          <p:nvPr/>
        </p:nvSpPr>
        <p:spPr>
          <a:xfrm>
            <a:off x="8440749" y="3638279"/>
            <a:ext cx="294109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26887-F9FE-5C7E-764C-B4A5ACD9DF98}"/>
              </a:ext>
            </a:extLst>
          </p:cNvPr>
          <p:cNvSpPr/>
          <p:nvPr/>
        </p:nvSpPr>
        <p:spPr>
          <a:xfrm>
            <a:off x="5434639" y="160379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FFBE08-C631-BF51-C1F7-8F3B714743AE}"/>
              </a:ext>
            </a:extLst>
          </p:cNvPr>
          <p:cNvSpPr/>
          <p:nvPr/>
        </p:nvSpPr>
        <p:spPr>
          <a:xfrm>
            <a:off x="6274536" y="247206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30769C-6277-2406-B69F-D005A97CDCA2}"/>
              </a:ext>
            </a:extLst>
          </p:cNvPr>
          <p:cNvSpPr/>
          <p:nvPr/>
        </p:nvSpPr>
        <p:spPr>
          <a:xfrm>
            <a:off x="6270078" y="45763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3073FDF-5DFA-C941-FD8F-373458E93983}"/>
              </a:ext>
            </a:extLst>
          </p:cNvPr>
          <p:cNvSpPr/>
          <p:nvPr/>
        </p:nvSpPr>
        <p:spPr>
          <a:xfrm>
            <a:off x="6817374" y="2771053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Studi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Literatur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C1FE3-1E68-475C-4446-21ACAB2234B3}"/>
              </a:ext>
            </a:extLst>
          </p:cNvPr>
          <p:cNvSpPr/>
          <p:nvPr/>
        </p:nvSpPr>
        <p:spPr>
          <a:xfrm>
            <a:off x="6713270" y="4855131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Analisis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graphicFrame>
        <p:nvGraphicFramePr>
          <p:cNvPr id="4" name="Table 21">
            <a:extLst>
              <a:ext uri="{FF2B5EF4-FFF2-40B4-BE49-F238E27FC236}">
                <a16:creationId xmlns:a16="http://schemas.microsoft.com/office/drawing/2014/main" id="{FE7EE524-6D1F-9070-3409-659D2534B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37543"/>
              </p:ext>
            </p:extLst>
          </p:nvPr>
        </p:nvGraphicFramePr>
        <p:xfrm>
          <a:off x="542128" y="1471160"/>
          <a:ext cx="2313224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13224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Latar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Belakang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Rumusan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Masalah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Metodologi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Tujuan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Batasan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15" name="Table 21">
            <a:extLst>
              <a:ext uri="{FF2B5EF4-FFF2-40B4-BE49-F238E27FC236}">
                <a16:creationId xmlns:a16="http://schemas.microsoft.com/office/drawing/2014/main" id="{CD5B32C3-8E23-DFFE-CC44-777D3B504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35622"/>
              </p:ext>
            </p:extLst>
          </p:nvPr>
        </p:nvGraphicFramePr>
        <p:xfrm>
          <a:off x="542127" y="3231594"/>
          <a:ext cx="2290593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0593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Demand Forecasting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Safety Stock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Matematika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496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 Python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18" name="Table 21">
            <a:extLst>
              <a:ext uri="{FF2B5EF4-FFF2-40B4-BE49-F238E27FC236}">
                <a16:creationId xmlns:a16="http://schemas.microsoft.com/office/drawing/2014/main" id="{FF55E7FD-2A7D-8BF4-F973-2C2A1A48A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856845"/>
              </p:ext>
            </p:extLst>
          </p:nvPr>
        </p:nvGraphicFramePr>
        <p:xfrm>
          <a:off x="542127" y="5106959"/>
          <a:ext cx="2292872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2872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Minimum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Keputusan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Pesan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Rekomendasi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Referensi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27" name="Table 21">
            <a:extLst>
              <a:ext uri="{FF2B5EF4-FFF2-40B4-BE49-F238E27FC236}">
                <a16:creationId xmlns:a16="http://schemas.microsoft.com/office/drawing/2014/main" id="{3DB34E1F-84EF-2D10-3159-9FF15A45A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183449"/>
              </p:ext>
            </p:extLst>
          </p:nvPr>
        </p:nvGraphicFramePr>
        <p:xfrm>
          <a:off x="9397714" y="2360612"/>
          <a:ext cx="2196408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96408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Persediaan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MILP,Python,Gurobi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Forecasting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1869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Optimasi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graphicFrame>
        <p:nvGraphicFramePr>
          <p:cNvPr id="35" name="Table 21">
            <a:extLst>
              <a:ext uri="{FF2B5EF4-FFF2-40B4-BE49-F238E27FC236}">
                <a16:creationId xmlns:a16="http://schemas.microsoft.com/office/drawing/2014/main" id="{345A04AE-1AA6-CCB7-7B9F-8A588FFA7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04455"/>
              </p:ext>
            </p:extLst>
          </p:nvPr>
        </p:nvGraphicFramePr>
        <p:xfrm>
          <a:off x="9372791" y="4414480"/>
          <a:ext cx="2196408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96408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</a:tblGrid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Biaya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Pesan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260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Periode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Pesan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Sensitivitas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1797188"/>
                  </a:ext>
                </a:extLst>
              </a:tr>
            </a:tbl>
          </a:graphicData>
        </a:graphic>
      </p:graphicFrame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FD58E98-D8E1-0533-D17C-BB21C90B2D45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235597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Analisis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Analisis hasil kuantitas pemesanan (Q), periode pemesanan (Y), dan total biaya persediaan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7055690-8D63-B6F3-8246-EBA3A4FBB0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462671"/>
              </p:ext>
            </p:extLst>
          </p:nvPr>
        </p:nvGraphicFramePr>
        <p:xfrm>
          <a:off x="510153" y="1218162"/>
          <a:ext cx="3787011" cy="2763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9ADC49-557F-5FD0-4C6A-393257D28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0120738"/>
              </p:ext>
            </p:extLst>
          </p:nvPr>
        </p:nvGraphicFramePr>
        <p:xfrm>
          <a:off x="596735" y="3981533"/>
          <a:ext cx="3787011" cy="2443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EF2B359-C3E0-46A8-864C-74F40A5D1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055140"/>
              </p:ext>
            </p:extLst>
          </p:nvPr>
        </p:nvGraphicFramePr>
        <p:xfrm>
          <a:off x="7854875" y="1291324"/>
          <a:ext cx="4321575" cy="2682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B144110-AE84-5E7E-E077-4E18AD56FABF}"/>
              </a:ext>
            </a:extLst>
          </p:cNvPr>
          <p:cNvSpPr txBox="1"/>
          <p:nvPr/>
        </p:nvSpPr>
        <p:spPr>
          <a:xfrm>
            <a:off x="4219349" y="1291324"/>
            <a:ext cx="3494057" cy="2862322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Kuantitas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(Q) pada </a:t>
            </a:r>
            <a:r>
              <a:rPr lang="en-US" dirty="0" err="1"/>
              <a:t>tahun</a:t>
            </a:r>
            <a:r>
              <a:rPr lang="en-US" dirty="0"/>
              <a:t> 2022 </a:t>
            </a:r>
            <a:r>
              <a:rPr lang="en-US" dirty="0" err="1"/>
              <a:t>adalah</a:t>
            </a:r>
            <a:r>
              <a:rPr lang="en-US" dirty="0"/>
              <a:t> 7.494.333 kg </a:t>
            </a:r>
            <a:r>
              <a:rPr lang="en-US" dirty="0" err="1"/>
              <a:t>dimana</a:t>
            </a:r>
            <a:r>
              <a:rPr lang="en-US" dirty="0"/>
              <a:t> yang </a:t>
            </a:r>
            <a:r>
              <a:rPr lang="en-US" dirty="0" err="1"/>
              <a:t>terbesar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pada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botol</a:t>
            </a:r>
            <a:r>
              <a:rPr lang="en-US" dirty="0"/>
              <a:t> PET </a:t>
            </a:r>
            <a:r>
              <a:rPr lang="en-US" i="1" dirty="0"/>
              <a:t>clear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Q </a:t>
            </a:r>
            <a:r>
              <a:rPr lang="en-US" dirty="0" err="1"/>
              <a:t>sebanyak</a:t>
            </a:r>
            <a:r>
              <a:rPr lang="en-US" dirty="0"/>
              <a:t> 2.987.131 kg </a:t>
            </a:r>
            <a:r>
              <a:rPr lang="en-US" dirty="0" err="1"/>
              <a:t>diikuti</a:t>
            </a:r>
            <a:r>
              <a:rPr lang="en-US" dirty="0"/>
              <a:t> oleh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PET </a:t>
            </a:r>
            <a:r>
              <a:rPr lang="en-US" i="1" dirty="0"/>
              <a:t>mix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Q </a:t>
            </a:r>
            <a:r>
              <a:rPr lang="en-US" dirty="0" err="1"/>
              <a:t>sebanyak</a:t>
            </a:r>
            <a:r>
              <a:rPr lang="en-US" dirty="0"/>
              <a:t> 2.497.488 kg, </a:t>
            </a:r>
            <a:r>
              <a:rPr lang="en-US" dirty="0" err="1"/>
              <a:t>sedangkan</a:t>
            </a:r>
            <a:r>
              <a:rPr lang="en-US" dirty="0"/>
              <a:t> Q yang </a:t>
            </a:r>
            <a:r>
              <a:rPr lang="en-US" dirty="0" err="1"/>
              <a:t>terkecil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botol</a:t>
            </a:r>
            <a:r>
              <a:rPr lang="en-US" dirty="0"/>
              <a:t> PET </a:t>
            </a:r>
            <a:r>
              <a:rPr lang="en-US" i="1" dirty="0"/>
              <a:t>light blue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1.905.234 kg.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26ED0-243C-8166-454B-53D7BEF6FC23}"/>
              </a:ext>
            </a:extLst>
          </p:cNvPr>
          <p:cNvSpPr txBox="1"/>
          <p:nvPr/>
        </p:nvSpPr>
        <p:spPr>
          <a:xfrm>
            <a:off x="4258714" y="4226808"/>
            <a:ext cx="3454691" cy="2585323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total 138 kali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masing-masing 46 kali </a:t>
            </a:r>
            <a:r>
              <a:rPr lang="en-US" dirty="0" err="1"/>
              <a:t>pemesanan</a:t>
            </a:r>
            <a:r>
              <a:rPr lang="en-US" dirty="0"/>
              <a:t> yang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periode-periode</a:t>
            </a:r>
            <a:r>
              <a:rPr lang="en-US" dirty="0"/>
              <a:t> </a:t>
            </a:r>
            <a:r>
              <a:rPr lang="en-US" dirty="0" err="1"/>
              <a:t>mingguan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persebaran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.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triwulan</a:t>
            </a:r>
            <a:r>
              <a:rPr lang="en-US" dirty="0"/>
              <a:t> </a:t>
            </a:r>
            <a:r>
              <a:rPr lang="en-US" dirty="0" err="1"/>
              <a:t>bervariasi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9 – 13.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7246CC-2755-FB15-169D-C9C7B081438D}"/>
              </a:ext>
            </a:extLst>
          </p:cNvPr>
          <p:cNvSpPr txBox="1"/>
          <p:nvPr/>
        </p:nvSpPr>
        <p:spPr>
          <a:xfrm>
            <a:off x="8066959" y="3952215"/>
            <a:ext cx="3787011" cy="2585323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Total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yang paling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 pada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botol</a:t>
            </a:r>
            <a:r>
              <a:rPr lang="en-US" dirty="0"/>
              <a:t> PET </a:t>
            </a:r>
            <a:r>
              <a:rPr lang="en-US" i="1" dirty="0"/>
              <a:t>clear</a:t>
            </a:r>
            <a:r>
              <a:rPr lang="en-US" dirty="0"/>
              <a:t> Rp205.448.440 </a:t>
            </a:r>
            <a:r>
              <a:rPr lang="en-US" dirty="0" err="1"/>
              <a:t>diikuti</a:t>
            </a:r>
            <a:r>
              <a:rPr lang="en-US" dirty="0"/>
              <a:t> oleh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botol</a:t>
            </a:r>
            <a:r>
              <a:rPr lang="en-US" dirty="0"/>
              <a:t> PET </a:t>
            </a:r>
            <a:r>
              <a:rPr lang="en-US" i="1" dirty="0"/>
              <a:t>mix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Rp163.432.109  dan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terendah</a:t>
            </a:r>
            <a:r>
              <a:rPr lang="en-US" dirty="0"/>
              <a:t> pada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PET </a:t>
            </a:r>
            <a:r>
              <a:rPr lang="en-US" i="1" dirty="0"/>
              <a:t>light blue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Rp117.718.350. Total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didominasi</a:t>
            </a:r>
            <a:r>
              <a:rPr lang="en-US" dirty="0"/>
              <a:t> oleh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simpan</a:t>
            </a:r>
            <a:r>
              <a:rPr lang="en-US" dirty="0"/>
              <a:t>.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89598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Analisis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Analisis perbandingan biaya dan nilai ITO kondisi aktual dan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3F7EBB-FCAF-E2BF-52D6-79AEFDFB1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66622"/>
              </p:ext>
            </p:extLst>
          </p:nvPr>
        </p:nvGraphicFramePr>
        <p:xfrm>
          <a:off x="506435" y="1211765"/>
          <a:ext cx="7802562" cy="2325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0982">
                  <a:extLst>
                    <a:ext uri="{9D8B030D-6E8A-4147-A177-3AD203B41FA5}">
                      <a16:colId xmlns:a16="http://schemas.microsoft.com/office/drawing/2014/main" val="1227678011"/>
                    </a:ext>
                  </a:extLst>
                </a:gridCol>
                <a:gridCol w="1080420">
                  <a:extLst>
                    <a:ext uri="{9D8B030D-6E8A-4147-A177-3AD203B41FA5}">
                      <a16:colId xmlns:a16="http://schemas.microsoft.com/office/drawing/2014/main" val="2810424368"/>
                    </a:ext>
                  </a:extLst>
                </a:gridCol>
                <a:gridCol w="1080420">
                  <a:extLst>
                    <a:ext uri="{9D8B030D-6E8A-4147-A177-3AD203B41FA5}">
                      <a16:colId xmlns:a16="http://schemas.microsoft.com/office/drawing/2014/main" val="1385500500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835844143"/>
                    </a:ext>
                  </a:extLst>
                </a:gridCol>
                <a:gridCol w="1080420">
                  <a:extLst>
                    <a:ext uri="{9D8B030D-6E8A-4147-A177-3AD203B41FA5}">
                      <a16:colId xmlns:a16="http://schemas.microsoft.com/office/drawing/2014/main" val="707173529"/>
                    </a:ext>
                  </a:extLst>
                </a:gridCol>
                <a:gridCol w="1080420">
                  <a:extLst>
                    <a:ext uri="{9D8B030D-6E8A-4147-A177-3AD203B41FA5}">
                      <a16:colId xmlns:a16="http://schemas.microsoft.com/office/drawing/2014/main" val="656181810"/>
                    </a:ext>
                  </a:extLst>
                </a:gridCol>
                <a:gridCol w="839950">
                  <a:extLst>
                    <a:ext uri="{9D8B030D-6E8A-4147-A177-3AD203B41FA5}">
                      <a16:colId xmlns:a16="http://schemas.microsoft.com/office/drawing/2014/main" val="115638440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</a:rPr>
                        <a:t>Komponen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Biaya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Biaya Aktual </a:t>
                      </a:r>
                      <a:endParaRPr lang="en-ID" sz="16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(dalam jutaan rupiah)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</a:rPr>
                        <a:t>Biaya</a:t>
                      </a:r>
                      <a:r>
                        <a:rPr lang="en-US" sz="1600" dirty="0">
                          <a:effectLst/>
                        </a:rPr>
                        <a:t> Model</a:t>
                      </a:r>
                      <a:endParaRPr lang="en-ID" sz="16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en-US" sz="1600" dirty="0" err="1">
                          <a:effectLst/>
                        </a:rPr>
                        <a:t>dalam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jutaan</a:t>
                      </a:r>
                      <a:r>
                        <a:rPr lang="en-US" sz="1600" dirty="0">
                          <a:effectLst/>
                        </a:rPr>
                        <a:t> rupiah)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53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Clear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Light Blue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Mix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Clear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Light Blue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Mix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9689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Biaya Simpan 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201,5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161,4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223,7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199,7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112,0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157,7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3446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Biaya Pesan 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22,3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22,8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22,8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5,7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5,7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5,7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0573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Biaya Persediaan 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223,8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184,2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246,5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205,4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117,7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163,4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6405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Total 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654,6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486,5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80384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7250B4-3592-4951-94DA-883E1DB218F5}"/>
              </a:ext>
            </a:extLst>
          </p:cNvPr>
          <p:cNvSpPr txBox="1"/>
          <p:nvPr/>
        </p:nvSpPr>
        <p:spPr>
          <a:xfrm>
            <a:off x="8339476" y="1204383"/>
            <a:ext cx="3254646" cy="2308324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Ditemukan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penurunan</a:t>
            </a:r>
            <a:r>
              <a:rPr lang="en-US" dirty="0"/>
              <a:t> pada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pada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daur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plastik</a:t>
            </a:r>
            <a:r>
              <a:rPr lang="en-US" dirty="0"/>
              <a:t>.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berkurang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20%,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</a:t>
            </a:r>
            <a:r>
              <a:rPr lang="en-US" dirty="0" err="1"/>
              <a:t>berkurang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75%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aktual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46F3ADA-7D3F-4FF8-CBB5-200F48CBE6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5011"/>
              </p:ext>
            </p:extLst>
          </p:nvPr>
        </p:nvGraphicFramePr>
        <p:xfrm>
          <a:off x="3259830" y="3618537"/>
          <a:ext cx="5252229" cy="3021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479509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Analisis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Analisis perbandingan biaya dan nilai ITO kondisi aktual dan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9BCA57-7250-B489-7626-54DE6C613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95151"/>
              </p:ext>
            </p:extLst>
          </p:nvPr>
        </p:nvGraphicFramePr>
        <p:xfrm>
          <a:off x="539640" y="2122152"/>
          <a:ext cx="11057209" cy="2038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0154">
                  <a:extLst>
                    <a:ext uri="{9D8B030D-6E8A-4147-A177-3AD203B41FA5}">
                      <a16:colId xmlns:a16="http://schemas.microsoft.com/office/drawing/2014/main" val="1412690392"/>
                    </a:ext>
                  </a:extLst>
                </a:gridCol>
                <a:gridCol w="1900154">
                  <a:extLst>
                    <a:ext uri="{9D8B030D-6E8A-4147-A177-3AD203B41FA5}">
                      <a16:colId xmlns:a16="http://schemas.microsoft.com/office/drawing/2014/main" val="1313285941"/>
                    </a:ext>
                  </a:extLst>
                </a:gridCol>
                <a:gridCol w="1900154">
                  <a:extLst>
                    <a:ext uri="{9D8B030D-6E8A-4147-A177-3AD203B41FA5}">
                      <a16:colId xmlns:a16="http://schemas.microsoft.com/office/drawing/2014/main" val="3586351146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2500596438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3657032021"/>
                    </a:ext>
                  </a:extLst>
                </a:gridCol>
                <a:gridCol w="1554005">
                  <a:extLst>
                    <a:ext uri="{9D8B030D-6E8A-4147-A177-3AD203B41FA5}">
                      <a16:colId xmlns:a16="http://schemas.microsoft.com/office/drawing/2014/main" val="188237924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</a:rPr>
                        <a:t>Kondisi</a:t>
                      </a:r>
                      <a:r>
                        <a:rPr lang="en-US" sz="1600" dirty="0">
                          <a:effectLst/>
                        </a:rPr>
                        <a:t> Hasil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err="1">
                          <a:effectLst/>
                        </a:rPr>
                        <a:t>Saldo</a:t>
                      </a:r>
                      <a:r>
                        <a:rPr lang="en-US" sz="1600" dirty="0">
                          <a:effectLst/>
                        </a:rPr>
                        <a:t> Awal (</a:t>
                      </a:r>
                      <a:r>
                        <a:rPr lang="en-US" sz="1600" dirty="0" err="1">
                          <a:effectLst/>
                        </a:rPr>
                        <a:t>dalam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jutaan</a:t>
                      </a:r>
                      <a:r>
                        <a:rPr lang="en-US" sz="1600" dirty="0">
                          <a:effectLst/>
                        </a:rPr>
                        <a:t> rupiah)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Saldo Akhir (dalam jutaan rupiah)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Rata-rata Saldo</a:t>
                      </a:r>
                      <a:endParaRPr lang="en-ID" sz="16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(dalam jutaan rupiah)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Total </a:t>
                      </a:r>
                      <a:r>
                        <a:rPr lang="en-US" sz="1600" dirty="0" err="1">
                          <a:effectLst/>
                        </a:rPr>
                        <a:t>Penjualan</a:t>
                      </a:r>
                      <a:r>
                        <a:rPr lang="en-US" sz="1600" dirty="0">
                          <a:effectLst/>
                        </a:rPr>
                        <a:t> (</a:t>
                      </a:r>
                      <a:r>
                        <a:rPr lang="en-US" sz="1600" dirty="0" err="1">
                          <a:effectLst/>
                        </a:rPr>
                        <a:t>dalam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jutaan</a:t>
                      </a:r>
                      <a:r>
                        <a:rPr lang="en-US" sz="1600" dirty="0">
                          <a:effectLst/>
                        </a:rPr>
                        <a:t> rupiah)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Nilai ITO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33004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A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B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(A+B)/2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C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C/(A+B)/2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580141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Aktual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351.288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359.060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355.174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60.668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0,17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982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Model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43.066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45.491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44.279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</a:rPr>
                        <a:t>60.668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effectLst/>
                        </a:rPr>
                        <a:t>1,37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559150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119A0A8-46D3-AB85-E2B4-AB9768FF611E}"/>
              </a:ext>
            </a:extLst>
          </p:cNvPr>
          <p:cNvSpPr txBox="1"/>
          <p:nvPr/>
        </p:nvSpPr>
        <p:spPr>
          <a:xfrm>
            <a:off x="554880" y="4584348"/>
            <a:ext cx="10990796" cy="1169551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ITO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model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perputaran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pada </a:t>
            </a:r>
            <a:r>
              <a:rPr lang="en-US" dirty="0" err="1"/>
              <a:t>gudang</a:t>
            </a:r>
            <a:r>
              <a:rPr lang="en-US" dirty="0"/>
              <a:t>.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yang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. </a:t>
            </a:r>
            <a:endParaRPr lang="en-ID" dirty="0"/>
          </a:p>
          <a:p>
            <a:pPr algn="just"/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700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Analisis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Analisis sensitivitas perubahan parameter harga dan jumlah permintaan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9A0A8-46D3-AB85-E2B4-AB9768FF611E}"/>
              </a:ext>
            </a:extLst>
          </p:cNvPr>
          <p:cNvSpPr txBox="1"/>
          <p:nvPr/>
        </p:nvSpPr>
        <p:spPr>
          <a:xfrm>
            <a:off x="666567" y="6409683"/>
            <a:ext cx="10206035" cy="369332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Harga </a:t>
            </a:r>
            <a:r>
              <a:rPr lang="en-US" dirty="0" err="1"/>
              <a:t>beli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berbanding</a:t>
            </a:r>
            <a:r>
              <a:rPr lang="en-US" dirty="0"/>
              <a:t> </a:t>
            </a:r>
            <a:r>
              <a:rPr lang="en-US" dirty="0" err="1"/>
              <a:t>lurus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total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8013D99-4209-57B1-E5EF-F7278871D4E6}"/>
              </a:ext>
            </a:extLst>
          </p:cNvPr>
          <p:cNvSpPr/>
          <p:nvPr/>
        </p:nvSpPr>
        <p:spPr>
          <a:xfrm>
            <a:off x="5810211" y="2365121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1F0E6D9-A9E6-5621-1AC8-DC110A227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203185"/>
              </p:ext>
            </p:extLst>
          </p:nvPr>
        </p:nvGraphicFramePr>
        <p:xfrm>
          <a:off x="506434" y="1200297"/>
          <a:ext cx="5288407" cy="25723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2805">
                  <a:extLst>
                    <a:ext uri="{9D8B030D-6E8A-4147-A177-3AD203B41FA5}">
                      <a16:colId xmlns:a16="http://schemas.microsoft.com/office/drawing/2014/main" val="66847285"/>
                    </a:ext>
                  </a:extLst>
                </a:gridCol>
                <a:gridCol w="1065052">
                  <a:extLst>
                    <a:ext uri="{9D8B030D-6E8A-4147-A177-3AD203B41FA5}">
                      <a16:colId xmlns:a16="http://schemas.microsoft.com/office/drawing/2014/main" val="320751826"/>
                    </a:ext>
                  </a:extLst>
                </a:gridCol>
                <a:gridCol w="1214003">
                  <a:extLst>
                    <a:ext uri="{9D8B030D-6E8A-4147-A177-3AD203B41FA5}">
                      <a16:colId xmlns:a16="http://schemas.microsoft.com/office/drawing/2014/main" val="124785104"/>
                    </a:ext>
                  </a:extLst>
                </a:gridCol>
                <a:gridCol w="1126547">
                  <a:extLst>
                    <a:ext uri="{9D8B030D-6E8A-4147-A177-3AD203B41FA5}">
                      <a16:colId xmlns:a16="http://schemas.microsoft.com/office/drawing/2014/main" val="15561562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Keterangan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Skenario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Bahan</a:t>
                      </a:r>
                      <a:r>
                        <a:rPr lang="en-US" sz="1400" dirty="0">
                          <a:effectLst/>
                        </a:rPr>
                        <a:t> Baku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85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Clear (Rp)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Light Blue (Rp)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Mix (Rp)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3852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Biaya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Persediaan</a:t>
                      </a:r>
                      <a:r>
                        <a:rPr lang="en-US" sz="1400" dirty="0">
                          <a:effectLst/>
                        </a:rPr>
                        <a:t> Awal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205.448.440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117.718.350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163.432.109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1958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Penurunan 5%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195.936.800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112.917.735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155.238.441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43743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Penurunan 10%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186.425.160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106.516.915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147.044.773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60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Penurunan 15%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174.535.610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101.716.300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138.851.105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39962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Kenaikan 5%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214.960.080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124.119.170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171.625.777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89210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Kenaikan 10% 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224.471.720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128.919.785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179.819.445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44539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Kenaikan</a:t>
                      </a:r>
                      <a:r>
                        <a:rPr lang="en-US" sz="1400" dirty="0">
                          <a:effectLst/>
                        </a:rPr>
                        <a:t> 15% (Rp)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236.361.270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135.320.605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188.013.113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53499507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1DA994C-9150-73B3-4462-0E8CF357E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9941071"/>
              </p:ext>
            </p:extLst>
          </p:nvPr>
        </p:nvGraphicFramePr>
        <p:xfrm>
          <a:off x="6303354" y="1092877"/>
          <a:ext cx="4962525" cy="2962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B92F77A-C082-1C7B-65DC-53389A87E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23026"/>
              </p:ext>
            </p:extLst>
          </p:nvPr>
        </p:nvGraphicFramePr>
        <p:xfrm>
          <a:off x="568916" y="3772623"/>
          <a:ext cx="5406195" cy="25723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971">
                  <a:extLst>
                    <a:ext uri="{9D8B030D-6E8A-4147-A177-3AD203B41FA5}">
                      <a16:colId xmlns:a16="http://schemas.microsoft.com/office/drawing/2014/main" val="4250793417"/>
                    </a:ext>
                  </a:extLst>
                </a:gridCol>
                <a:gridCol w="1084898">
                  <a:extLst>
                    <a:ext uri="{9D8B030D-6E8A-4147-A177-3AD203B41FA5}">
                      <a16:colId xmlns:a16="http://schemas.microsoft.com/office/drawing/2014/main" val="3560206839"/>
                    </a:ext>
                  </a:extLst>
                </a:gridCol>
                <a:gridCol w="1274573">
                  <a:extLst>
                    <a:ext uri="{9D8B030D-6E8A-4147-A177-3AD203B41FA5}">
                      <a16:colId xmlns:a16="http://schemas.microsoft.com/office/drawing/2014/main" val="275559083"/>
                    </a:ext>
                  </a:extLst>
                </a:gridCol>
                <a:gridCol w="1182753">
                  <a:extLst>
                    <a:ext uri="{9D8B030D-6E8A-4147-A177-3AD203B41FA5}">
                      <a16:colId xmlns:a16="http://schemas.microsoft.com/office/drawing/2014/main" val="335682132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Keterangan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Skenario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Bahan Baku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982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Clear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Light Blue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Mix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131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Biaya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Persediaan</a:t>
                      </a:r>
                      <a:r>
                        <a:rPr lang="en-US" sz="1400" dirty="0">
                          <a:effectLst/>
                        </a:rPr>
                        <a:t> Awal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205.448.440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117.718.350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163.432.109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85802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Penurunan</a:t>
                      </a:r>
                      <a:r>
                        <a:rPr lang="en-US" sz="1400" dirty="0">
                          <a:effectLst/>
                        </a:rPr>
                        <a:t> 5%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195.526.696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112.288.380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155.727.335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52399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Penurunan</a:t>
                      </a:r>
                      <a:r>
                        <a:rPr lang="en-US" sz="1400" dirty="0">
                          <a:effectLst/>
                        </a:rPr>
                        <a:t> 10%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185.604.952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106.861.980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148.018.634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08927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Penurunan</a:t>
                      </a:r>
                      <a:r>
                        <a:rPr lang="en-US" sz="1400" dirty="0">
                          <a:effectLst/>
                        </a:rPr>
                        <a:t> 15%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175.681.536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101.430.386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140.312.924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84013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Kenaikan</a:t>
                      </a:r>
                      <a:r>
                        <a:rPr lang="en-US" sz="1400" dirty="0">
                          <a:effectLst/>
                        </a:rPr>
                        <a:t> 5%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215.369.126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123.149.884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171.141.039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86201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effectLst/>
                        </a:rPr>
                        <a:t>Kenaikan</a:t>
                      </a:r>
                      <a:r>
                        <a:rPr lang="en-US" sz="1400" dirty="0">
                          <a:effectLst/>
                        </a:rPr>
                        <a:t> 10%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225.291.024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128.579.758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178.848.068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66554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Kenaikan 15% (Rp)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235.212.921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134.009.633</a:t>
                      </a:r>
                      <a:endParaRPr lang="en-ID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186.555.097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41375776"/>
                  </a:ext>
                </a:extLst>
              </a:tr>
            </a:tbl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6CB6F06-4B97-C840-9E9D-8054BDADB6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1645313"/>
              </p:ext>
            </p:extLst>
          </p:nvPr>
        </p:nvGraphicFramePr>
        <p:xfrm>
          <a:off x="6422416" y="3540593"/>
          <a:ext cx="4724400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FD5045DD-DB46-C2ED-AA77-C52C5215741D}"/>
              </a:ext>
            </a:extLst>
          </p:cNvPr>
          <p:cNvSpPr/>
          <p:nvPr/>
        </p:nvSpPr>
        <p:spPr>
          <a:xfrm>
            <a:off x="5810210" y="4904833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855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Kesimpulan &amp; Saran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Biaya minimum dengan keputusan pesan yang optimal dan rekomendasi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950EF-CD1B-0ED2-FA27-5A7E6DED345E}"/>
              </a:ext>
            </a:extLst>
          </p:cNvPr>
          <p:cNvSpPr txBox="1"/>
          <p:nvPr/>
        </p:nvSpPr>
        <p:spPr>
          <a:xfrm>
            <a:off x="536914" y="1473849"/>
            <a:ext cx="11057208" cy="391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Pengembangan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Mixed Integer Linear Programming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(MILP)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meminimalkan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total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biaya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persediaan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sebesar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26%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Rp168.049.200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biaya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awal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persediaan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sebesar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Rp654.648.099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Rp486.598.899.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Penggunaan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MILP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juga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meningkatkan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inventory turnover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perusahaaan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sebesar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1,20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0,17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1,37.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Kuantitas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pesan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(Q)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waktu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pesan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(Y)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dihasilkan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menunjukkan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optimal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sebesar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7.494.333 kg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total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tiga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jenis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baku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daur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ulang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plastik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dipenuhi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pemesanan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sebanyak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138 kali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periode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masing-masing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waktu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perencanaan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penjadwalan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baku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ditemukan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keputusan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hasil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meminimalkan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total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biaya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persediaan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gudang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baku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industri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daur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ulang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plastik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ID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150322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C40BCB7-5975-A756-838C-F1ECFC502437}"/>
              </a:ext>
            </a:extLst>
          </p:cNvPr>
          <p:cNvSpPr txBox="1"/>
          <p:nvPr/>
        </p:nvSpPr>
        <p:spPr>
          <a:xfrm>
            <a:off x="422028" y="1161823"/>
            <a:ext cx="11104511" cy="559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Arnold, J. R., Chapman, S. N., &amp; Clive, L. M. (2012).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Introduction to Materials Management 7</a:t>
            </a:r>
            <a:r>
              <a:rPr lang="en-US" sz="1200" i="1" baseline="30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ed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Pearson Prentice Hall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Atabay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Dennis. (2018).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Comparison of Optimization Methods for Model Predictive Control: An Application to a Compressed Air Energy Storage System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Fiorroto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al. (2016).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 analysis of formulations for the capacitated lot sizing problem with setup crossover. Computers &amp; Industrial Engineering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106, 338</a:t>
            </a:r>
            <a:endParaRPr lang="en-US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Geyer, R.,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J., Law, K. (2017).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Production, use, and fate of all plastics ever made. Science</a:t>
            </a:r>
            <a:r>
              <a:rPr lang="en-US" sz="1200" i="1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Advances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Vol 3, Issue 7.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DOI: 	10.1126/sciadv.1700782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International Union for Conservation of Nature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(IUCN). (2021).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Marine Plastic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Polution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Issue Brief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Jacobs, F. R., &amp; Chase, R. B. (2014).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Operations and Supply Chain Management. 14</a:t>
            </a:r>
            <a:r>
              <a:rPr lang="en-US" sz="1200" i="1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edition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McGraw-Hill Education</a:t>
            </a:r>
            <a:endParaRPr lang="en-ID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J., Geyer, R., Wilcox, C., Siegler, T., Perryman, M,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Andrady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A., Narayan, R., Law, K. (2015).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Plastic waste inputs from land into the ocean. 	Science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347. 6223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Kementerian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Lingkungan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Hidup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Kehutanan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(2022)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Informasi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Pengelolaan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Sampah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Nasional (SIPSN):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Pengelolaan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Sampah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endParaRPr lang="en-U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Kement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erian Perindustrian. (2022).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Usung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Sirkular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Ekonomi,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Kemenperin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Dukung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Olah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Siaran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Pers. </a:t>
            </a:r>
            <a:endParaRPr lang="en-US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Kusuma, R. I. &amp; Hakim, I. M. (2020).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Perancangan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Model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Meminimalkan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Total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Menggunakan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Mixed Integer 	Linear Programming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(MILP) pada Gudang Material MRO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Mohammadi, M., &amp;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Shekarian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E. (2017). 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Mixed Integer Linear Programming Model for the Multi-item </a:t>
            </a:r>
            <a:r>
              <a:rPr lang="en-ID" sz="12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Uncapacitated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Lot-Sizing Problem: A Case Study in 	the Trailer Manufacturing Industry. International Journal of Multivariate Data Analysis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1(2), 173. </a:t>
            </a:r>
            <a:r>
              <a:rPr lang="en-ID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DOI: 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10.1504/IJMDA.2017.087623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Taha. H. A. (2007).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Operations Research: An Introduction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baseline="30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Edition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Prentice-Hall, Inc</a:t>
            </a:r>
            <a:endParaRPr lang="en-ID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Tap, M., &amp; Mohammadi, M. (2012). 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Mixed Integer Programming Model Formulation for Solving the Lot-Sizing Problem. International Journal of Computer 	Science Issues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9(2), 28-36. </a:t>
            </a:r>
            <a:r>
              <a:rPr lang="en-ID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DOI: 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10.48550/arXiv.1205.6179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World Bank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(2021).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Pembuangan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Limbah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dari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Sungai dan Garis Pantai di Indonesia. 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Waters, D. (2003) Inventory Control and Management, John Wiley &amp; Sons, New York</a:t>
            </a:r>
            <a:endParaRPr lang="en-ID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World Economic Forum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(2020).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Mengurangi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Polusi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Secara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Radikal di Indonesia</a:t>
            </a:r>
            <a:endParaRPr lang="en-ID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Referensi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Sumber-sumber acuan dalam penelitian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C02470-4E1C-11DE-DE01-0AAFDCC0E031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567BB-D4EC-A894-4D97-446CA91E09E1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50084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4C7F4-77BF-2C8B-D69B-4F1E148E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3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AC991E-CC9E-6434-108C-85E6BA796BD5}"/>
              </a:ext>
            </a:extLst>
          </p:cNvPr>
          <p:cNvSpPr/>
          <p:nvPr/>
        </p:nvSpPr>
        <p:spPr>
          <a:xfrm>
            <a:off x="3525790" y="3082673"/>
            <a:ext cx="5140417" cy="848139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BADFD7"/>
                </a:solidFill>
                <a:latin typeface="Book Antiqua" panose="02040602050305030304" pitchFamily="18" charset="0"/>
              </a:rPr>
              <a:t>TERIMA KASIH</a:t>
            </a:r>
            <a:endParaRPr lang="en-ID" sz="4400" b="1" dirty="0">
              <a:solidFill>
                <a:srgbClr val="BADFD7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330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Gambaran langkah optimasi pada model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F19001-7C25-73F6-58A4-05C7A12D985A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918103-927F-75F7-29D2-EC5F6D0E0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093" y="5369703"/>
            <a:ext cx="5123135" cy="649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FB194-B0CF-08D2-DB20-888B3FFDC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03" y="1624048"/>
            <a:ext cx="4908805" cy="2410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24CED1-4C51-8C5D-A336-6B1A24662BC9}"/>
              </a:ext>
            </a:extLst>
          </p:cNvPr>
          <p:cNvSpPr txBox="1"/>
          <p:nvPr/>
        </p:nvSpPr>
        <p:spPr>
          <a:xfrm>
            <a:off x="506435" y="1199385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Data Model di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19D16-18A1-80FD-362F-050CFB38BE28}"/>
              </a:ext>
            </a:extLst>
          </p:cNvPr>
          <p:cNvSpPr txBox="1"/>
          <p:nvPr/>
        </p:nvSpPr>
        <p:spPr>
          <a:xfrm>
            <a:off x="6462087" y="1242520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Running Model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- Terminal /Text Editor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C408BA-CD50-2437-FF9D-9E950C38E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087" y="1669426"/>
            <a:ext cx="5009149" cy="2213257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174CEB0-F0B9-33FA-2541-AB5DA20BEE3E}"/>
              </a:ext>
            </a:extLst>
          </p:cNvPr>
          <p:cNvSpPr/>
          <p:nvPr/>
        </p:nvSpPr>
        <p:spPr>
          <a:xfrm rot="5400000" flipH="1">
            <a:off x="5562546" y="2529774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A30605B-EA8D-D9F5-D4CE-5C7D58DD68FE}"/>
              </a:ext>
            </a:extLst>
          </p:cNvPr>
          <p:cNvSpPr/>
          <p:nvPr/>
        </p:nvSpPr>
        <p:spPr>
          <a:xfrm rot="10800000" flipH="1">
            <a:off x="8465280" y="4108993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780A6-204E-46EA-B0EB-51E93526E883}"/>
              </a:ext>
            </a:extLst>
          </p:cNvPr>
          <p:cNvSpPr txBox="1"/>
          <p:nvPr/>
        </p:nvSpPr>
        <p:spPr>
          <a:xfrm>
            <a:off x="6405094" y="4775763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Export Hasil Model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A416F8-76EC-0A76-0433-2DCBD4D2EB5D}"/>
              </a:ext>
            </a:extLst>
          </p:cNvPr>
          <p:cNvSpPr txBox="1"/>
          <p:nvPr/>
        </p:nvSpPr>
        <p:spPr>
          <a:xfrm>
            <a:off x="626092" y="4108993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Model di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A41C6EF-FFEE-4068-5486-71C4C3D46797}"/>
              </a:ext>
            </a:extLst>
          </p:cNvPr>
          <p:cNvSpPr/>
          <p:nvPr/>
        </p:nvSpPr>
        <p:spPr>
          <a:xfrm rot="16200000">
            <a:off x="5520629" y="5300552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32ED00F-7B05-5DFD-9C4D-70B0FF76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868" y="4497737"/>
            <a:ext cx="4097345" cy="24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78789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Perhitungan nilai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yang digunakan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7" name="Chart 16">
                <a:extLst>
                  <a:ext uri="{FF2B5EF4-FFF2-40B4-BE49-F238E27FC236}">
                    <a16:creationId xmlns:a16="http://schemas.microsoft.com/office/drawing/2014/main" id="{740100E0-F972-31E6-DD7E-286ED4008A8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51830041"/>
                  </p:ext>
                </p:extLst>
              </p:nvPr>
            </p:nvGraphicFramePr>
            <p:xfrm>
              <a:off x="446523" y="1250118"/>
              <a:ext cx="5827667" cy="368764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7" name="Chart 16">
                <a:extLst>
                  <a:ext uri="{FF2B5EF4-FFF2-40B4-BE49-F238E27FC236}">
                    <a16:creationId xmlns:a16="http://schemas.microsoft.com/office/drawing/2014/main" id="{740100E0-F972-31E6-DD7E-286ED4008A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523" y="1250118"/>
                <a:ext cx="5827667" cy="368764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6F052007-5444-AFC4-D209-7444F3035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810" y="4574755"/>
            <a:ext cx="2345185" cy="38609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4BC7B5-0249-C713-039E-915F38AF7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241927"/>
              </p:ext>
            </p:extLst>
          </p:nvPr>
        </p:nvGraphicFramePr>
        <p:xfrm>
          <a:off x="6548256" y="5960211"/>
          <a:ext cx="4355479" cy="5067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556009">
                  <a:extLst>
                    <a:ext uri="{9D8B030D-6E8A-4147-A177-3AD203B41FA5}">
                      <a16:colId xmlns:a16="http://schemas.microsoft.com/office/drawing/2014/main" val="194382023"/>
                    </a:ext>
                  </a:extLst>
                </a:gridCol>
                <a:gridCol w="815926">
                  <a:extLst>
                    <a:ext uri="{9D8B030D-6E8A-4147-A177-3AD203B41FA5}">
                      <a16:colId xmlns:a16="http://schemas.microsoft.com/office/drawing/2014/main" val="1493467434"/>
                    </a:ext>
                  </a:extLst>
                </a:gridCol>
                <a:gridCol w="1050227">
                  <a:extLst>
                    <a:ext uri="{9D8B030D-6E8A-4147-A177-3AD203B41FA5}">
                      <a16:colId xmlns:a16="http://schemas.microsoft.com/office/drawing/2014/main" val="736622849"/>
                    </a:ext>
                  </a:extLst>
                </a:gridCol>
                <a:gridCol w="933317">
                  <a:extLst>
                    <a:ext uri="{9D8B030D-6E8A-4147-A177-3AD203B41FA5}">
                      <a16:colId xmlns:a16="http://schemas.microsoft.com/office/drawing/2014/main" val="389126436"/>
                    </a:ext>
                  </a:extLst>
                </a:gridCol>
              </a:tblGrid>
              <a:tr h="90414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 Blue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Mixed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1582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stock (kg)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10552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6834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8897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32853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49F6E6-BC0D-4667-0386-B1996A82A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807726"/>
              </p:ext>
            </p:extLst>
          </p:nvPr>
        </p:nvGraphicFramePr>
        <p:xfrm>
          <a:off x="6548256" y="5108540"/>
          <a:ext cx="1574800" cy="5067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6703879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10334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76698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√LT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972584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C778B43-6C93-57CB-0150-2E86C29BC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87310"/>
              </p:ext>
            </p:extLst>
          </p:nvPr>
        </p:nvGraphicFramePr>
        <p:xfrm>
          <a:off x="8371868" y="5119018"/>
          <a:ext cx="2399190" cy="25336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08632">
                  <a:extLst>
                    <a:ext uri="{9D8B030D-6E8A-4147-A177-3AD203B41FA5}">
                      <a16:colId xmlns:a16="http://schemas.microsoft.com/office/drawing/2014/main" val="3141207953"/>
                    </a:ext>
                  </a:extLst>
                </a:gridCol>
                <a:gridCol w="541366">
                  <a:extLst>
                    <a:ext uri="{9D8B030D-6E8A-4147-A177-3AD203B41FA5}">
                      <a16:colId xmlns:a16="http://schemas.microsoft.com/office/drawing/2014/main" val="3763821917"/>
                    </a:ext>
                  </a:extLst>
                </a:gridCol>
                <a:gridCol w="635080">
                  <a:extLst>
                    <a:ext uri="{9D8B030D-6E8A-4147-A177-3AD203B41FA5}">
                      <a16:colId xmlns:a16="http://schemas.microsoft.com/office/drawing/2014/main" val="3379014488"/>
                    </a:ext>
                  </a:extLst>
                </a:gridCol>
                <a:gridCol w="514112">
                  <a:extLst>
                    <a:ext uri="{9D8B030D-6E8A-4147-A177-3AD203B41FA5}">
                      <a16:colId xmlns:a16="http://schemas.microsoft.com/office/drawing/2014/main" val="71344441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σ</a:t>
                      </a:r>
                      <a:endParaRPr lang="el-G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6395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4142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5392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317161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58AF36E-60AF-691C-935B-51C7E3096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810" y="1370245"/>
            <a:ext cx="5372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22613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faktor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fishbone diagram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196F035-3746-92C7-2F5B-E82257901D9C}"/>
              </a:ext>
            </a:extLst>
          </p:cNvPr>
          <p:cNvSpPr/>
          <p:nvPr/>
        </p:nvSpPr>
        <p:spPr>
          <a:xfrm rot="5400000">
            <a:off x="9221158" y="2469453"/>
            <a:ext cx="2557565" cy="2068013"/>
          </a:xfrm>
          <a:prstGeom prst="triangl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185FF-F8EC-A464-A2EB-12EE6F0F8E4E}"/>
              </a:ext>
            </a:extLst>
          </p:cNvPr>
          <p:cNvSpPr/>
          <p:nvPr/>
        </p:nvSpPr>
        <p:spPr>
          <a:xfrm>
            <a:off x="9307980" y="2992402"/>
            <a:ext cx="1457738" cy="99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27%</a:t>
            </a: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FFA54-F3BB-3448-5339-9F8423046064}"/>
              </a:ext>
            </a:extLst>
          </p:cNvPr>
          <p:cNvSpPr/>
          <p:nvPr/>
        </p:nvSpPr>
        <p:spPr>
          <a:xfrm>
            <a:off x="688865" y="3497904"/>
            <a:ext cx="8777070" cy="45719"/>
          </a:xfrm>
          <a:prstGeom prst="rect">
            <a:avLst/>
          </a:prstGeom>
          <a:solidFill>
            <a:srgbClr val="00B0F0"/>
          </a:solidFill>
          <a:ln>
            <a:solidFill>
              <a:srgbClr val="54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DEB918-BD73-2C39-46DD-2B8CE422331F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5951354" y="1532659"/>
            <a:ext cx="1530664" cy="1991591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1F9F07-BC5E-4603-62D1-C42DFBD03C32}"/>
              </a:ext>
            </a:extLst>
          </p:cNvPr>
          <p:cNvCxnSpPr>
            <a:cxnSpLocks/>
          </p:cNvCxnSpPr>
          <p:nvPr/>
        </p:nvCxnSpPr>
        <p:spPr>
          <a:xfrm flipH="1" flipV="1">
            <a:off x="2590346" y="1571803"/>
            <a:ext cx="1568950" cy="1914963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65C0D2-9A71-5CFC-D08F-1E79B88BEC9B}"/>
              </a:ext>
            </a:extLst>
          </p:cNvPr>
          <p:cNvCxnSpPr>
            <a:cxnSpLocks/>
          </p:cNvCxnSpPr>
          <p:nvPr/>
        </p:nvCxnSpPr>
        <p:spPr>
          <a:xfrm flipV="1">
            <a:off x="4013533" y="3526703"/>
            <a:ext cx="1519310" cy="1906176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810BA7E-DEBE-7DCA-7449-1A0236128236}"/>
              </a:ext>
            </a:extLst>
          </p:cNvPr>
          <p:cNvSpPr/>
          <p:nvPr/>
        </p:nvSpPr>
        <p:spPr>
          <a:xfrm>
            <a:off x="1882270" y="1186966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Method</a:t>
            </a:r>
            <a:endParaRPr lang="en-ID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4E8A5A-3779-EF23-3027-14063B2C6C03}"/>
              </a:ext>
            </a:extLst>
          </p:cNvPr>
          <p:cNvSpPr/>
          <p:nvPr/>
        </p:nvSpPr>
        <p:spPr>
          <a:xfrm>
            <a:off x="5230383" y="1147822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Money</a:t>
            </a:r>
            <a:endParaRPr lang="en-ID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7C5DB8-9800-1DDF-7D18-3F21036A542E}"/>
              </a:ext>
            </a:extLst>
          </p:cNvPr>
          <p:cNvSpPr/>
          <p:nvPr/>
        </p:nvSpPr>
        <p:spPr>
          <a:xfrm>
            <a:off x="3338289" y="5353968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Material</a:t>
            </a:r>
            <a:endParaRPr lang="en-ID" i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BC4DDA-6B91-33F2-9671-E583F0E6FE96}"/>
              </a:ext>
            </a:extLst>
          </p:cNvPr>
          <p:cNvCxnSpPr/>
          <p:nvPr/>
        </p:nvCxnSpPr>
        <p:spPr>
          <a:xfrm flipV="1">
            <a:off x="1759178" y="2704200"/>
            <a:ext cx="1718603" cy="2579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7FF8DB-7419-0F03-B683-2164F6B4B5CA}"/>
              </a:ext>
            </a:extLst>
          </p:cNvPr>
          <p:cNvCxnSpPr>
            <a:cxnSpLocks/>
          </p:cNvCxnSpPr>
          <p:nvPr/>
        </p:nvCxnSpPr>
        <p:spPr>
          <a:xfrm flipH="1">
            <a:off x="6822965" y="2672402"/>
            <a:ext cx="1756546" cy="5957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1EDD3B-4FDF-699F-343A-024F7AE2B4C2}"/>
              </a:ext>
            </a:extLst>
          </p:cNvPr>
          <p:cNvCxnSpPr>
            <a:cxnSpLocks/>
          </p:cNvCxnSpPr>
          <p:nvPr/>
        </p:nvCxnSpPr>
        <p:spPr>
          <a:xfrm flipH="1">
            <a:off x="3134882" y="2203675"/>
            <a:ext cx="2194784" cy="8106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FF271F-6E07-A15A-ACF2-14EE1B13B306}"/>
              </a:ext>
            </a:extLst>
          </p:cNvPr>
          <p:cNvCxnSpPr>
            <a:cxnSpLocks/>
          </p:cNvCxnSpPr>
          <p:nvPr/>
        </p:nvCxnSpPr>
        <p:spPr>
          <a:xfrm>
            <a:off x="4886709" y="3025413"/>
            <a:ext cx="2189340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02D7D3-B3A2-07FC-B4F0-951E1A0D90DE}"/>
              </a:ext>
            </a:extLst>
          </p:cNvPr>
          <p:cNvCxnSpPr>
            <a:cxnSpLocks/>
          </p:cNvCxnSpPr>
          <p:nvPr/>
        </p:nvCxnSpPr>
        <p:spPr>
          <a:xfrm>
            <a:off x="1195754" y="4900545"/>
            <a:ext cx="3220403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BB8113-C8F1-5F71-EDCC-183019C8A37C}"/>
              </a:ext>
            </a:extLst>
          </p:cNvPr>
          <p:cNvSpPr txBox="1"/>
          <p:nvPr/>
        </p:nvSpPr>
        <p:spPr>
          <a:xfrm>
            <a:off x="536915" y="6145179"/>
            <a:ext cx="11057207" cy="646986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diagram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dikeluarkan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minimum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maksimal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2073EB-D2F4-FB65-C904-1C8F5BEE2A2A}"/>
              </a:ext>
            </a:extLst>
          </p:cNvPr>
          <p:cNvSpPr/>
          <p:nvPr/>
        </p:nvSpPr>
        <p:spPr>
          <a:xfrm>
            <a:off x="3108071" y="1753007"/>
            <a:ext cx="2451004" cy="2997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6BABAD-B4F3-730C-67F8-6C149C864C3C}"/>
              </a:ext>
            </a:extLst>
          </p:cNvPr>
          <p:cNvSpPr/>
          <p:nvPr/>
        </p:nvSpPr>
        <p:spPr>
          <a:xfrm>
            <a:off x="506435" y="2847871"/>
            <a:ext cx="3052957" cy="4604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optimal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B08094-91F9-93B3-C9B7-64DF0A9B8A9E}"/>
              </a:ext>
            </a:extLst>
          </p:cNvPr>
          <p:cNvCxnSpPr>
            <a:cxnSpLocks/>
          </p:cNvCxnSpPr>
          <p:nvPr/>
        </p:nvCxnSpPr>
        <p:spPr>
          <a:xfrm>
            <a:off x="1495165" y="2275152"/>
            <a:ext cx="985154" cy="41482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A92124-784B-5233-2A2D-75460A4D6E13}"/>
              </a:ext>
            </a:extLst>
          </p:cNvPr>
          <p:cNvSpPr/>
          <p:nvPr/>
        </p:nvSpPr>
        <p:spPr>
          <a:xfrm>
            <a:off x="6479336" y="1917214"/>
            <a:ext cx="1970357" cy="77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727956-0A3F-2A8D-384A-8FC461F97346}"/>
              </a:ext>
            </a:extLst>
          </p:cNvPr>
          <p:cNvSpPr/>
          <p:nvPr/>
        </p:nvSpPr>
        <p:spPr>
          <a:xfrm>
            <a:off x="4573896" y="2494048"/>
            <a:ext cx="1970357" cy="4599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kenaikan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403D97-0C8A-AC5D-2690-5C0D19E589DF}"/>
              </a:ext>
            </a:extLst>
          </p:cNvPr>
          <p:cNvSpPr/>
          <p:nvPr/>
        </p:nvSpPr>
        <p:spPr>
          <a:xfrm>
            <a:off x="7682266" y="1211031"/>
            <a:ext cx="1970357" cy="73104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optimal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4E4414-BC0E-21F5-4EEF-2D3137C279FF}"/>
              </a:ext>
            </a:extLst>
          </p:cNvPr>
          <p:cNvCxnSpPr>
            <a:cxnSpLocks/>
          </p:cNvCxnSpPr>
          <p:nvPr/>
        </p:nvCxnSpPr>
        <p:spPr>
          <a:xfrm flipH="1">
            <a:off x="8247904" y="1949700"/>
            <a:ext cx="402037" cy="73135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1EBCF55-358E-4DCA-0DBB-FD58AE5FDB64}"/>
              </a:ext>
            </a:extLst>
          </p:cNvPr>
          <p:cNvSpPr/>
          <p:nvPr/>
        </p:nvSpPr>
        <p:spPr>
          <a:xfrm>
            <a:off x="2852093" y="3692791"/>
            <a:ext cx="2298878" cy="2463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material </a:t>
            </a:r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B96C997-52D9-B4D7-5DD3-AE05CB6C1FC9}"/>
              </a:ext>
            </a:extLst>
          </p:cNvPr>
          <p:cNvSpPr/>
          <p:nvPr/>
        </p:nvSpPr>
        <p:spPr>
          <a:xfrm>
            <a:off x="4886709" y="4143913"/>
            <a:ext cx="3636363" cy="2778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4882476-44E0-D3CE-FCB3-ABCD38B0459C}"/>
              </a:ext>
            </a:extLst>
          </p:cNvPr>
          <p:cNvSpPr/>
          <p:nvPr/>
        </p:nvSpPr>
        <p:spPr>
          <a:xfrm>
            <a:off x="5732355" y="4893325"/>
            <a:ext cx="3092092" cy="680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penjadwalan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FCBAC0D-9937-9269-E7BA-54BAA5BB1C50}"/>
              </a:ext>
            </a:extLst>
          </p:cNvPr>
          <p:cNvSpPr/>
          <p:nvPr/>
        </p:nvSpPr>
        <p:spPr>
          <a:xfrm>
            <a:off x="1023304" y="4566402"/>
            <a:ext cx="3561702" cy="2627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pembelian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95C7C1D-5105-D870-FD21-0C4059D9A10C}"/>
              </a:ext>
            </a:extLst>
          </p:cNvPr>
          <p:cNvSpPr/>
          <p:nvPr/>
        </p:nvSpPr>
        <p:spPr>
          <a:xfrm>
            <a:off x="642791" y="5263876"/>
            <a:ext cx="1764896" cy="4599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02930E7-9477-C92A-71BA-9B13DE72028A}"/>
              </a:ext>
            </a:extLst>
          </p:cNvPr>
          <p:cNvSpPr/>
          <p:nvPr/>
        </p:nvSpPr>
        <p:spPr>
          <a:xfrm>
            <a:off x="506435" y="1812424"/>
            <a:ext cx="2083910" cy="4604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18D835-6985-CD84-ECA9-3938B43D7417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5818196" y="4502745"/>
            <a:ext cx="1460205" cy="39058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9359D8-4A81-6D85-4266-D9D3DDB6FCE4}"/>
              </a:ext>
            </a:extLst>
          </p:cNvPr>
          <p:cNvCxnSpPr>
            <a:cxnSpLocks/>
          </p:cNvCxnSpPr>
          <p:nvPr/>
        </p:nvCxnSpPr>
        <p:spPr>
          <a:xfrm flipV="1">
            <a:off x="2074916" y="4893325"/>
            <a:ext cx="907764" cy="39214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6430EDA-BFA7-B9C1-0A07-F42EDAE4F59E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DCE5E7-3CDE-AE75-63BA-F22801636378}"/>
              </a:ext>
            </a:extLst>
          </p:cNvPr>
          <p:cNvSpPr txBox="1"/>
          <p:nvPr/>
        </p:nvSpPr>
        <p:spPr>
          <a:xfrm>
            <a:off x="2872650" y="5849729"/>
            <a:ext cx="541396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Hasil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Wawancara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Pihak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Perusahaan, 2023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334F7-E51A-79C9-C742-D260767AB1A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EE609F-30C9-0785-8ED6-F8D9DCA1D79F}"/>
              </a:ext>
            </a:extLst>
          </p:cNvPr>
          <p:cNvCxnSpPr>
            <a:cxnSpLocks/>
          </p:cNvCxnSpPr>
          <p:nvPr/>
        </p:nvCxnSpPr>
        <p:spPr>
          <a:xfrm flipV="1">
            <a:off x="2852093" y="3990158"/>
            <a:ext cx="2306977" cy="21459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874E5-6E19-0243-64A2-8BA09E675F8F}"/>
              </a:ext>
            </a:extLst>
          </p:cNvPr>
          <p:cNvCxnSpPr>
            <a:cxnSpLocks/>
          </p:cNvCxnSpPr>
          <p:nvPr/>
        </p:nvCxnSpPr>
        <p:spPr>
          <a:xfrm flipH="1">
            <a:off x="4780230" y="4494253"/>
            <a:ext cx="3742842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829BD-B487-1D1A-A25F-F902A732131A}"/>
              </a:ext>
            </a:extLst>
          </p:cNvPr>
          <p:cNvSpPr/>
          <p:nvPr/>
        </p:nvSpPr>
        <p:spPr>
          <a:xfrm>
            <a:off x="642791" y="4194492"/>
            <a:ext cx="3191797" cy="2652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C48FC2-73E6-D721-BAB3-B8784E68F4C3}"/>
              </a:ext>
            </a:extLst>
          </p:cNvPr>
          <p:cNvCxnSpPr>
            <a:cxnSpLocks/>
          </p:cNvCxnSpPr>
          <p:nvPr/>
        </p:nvCxnSpPr>
        <p:spPr>
          <a:xfrm flipV="1">
            <a:off x="2618479" y="4011617"/>
            <a:ext cx="643206" cy="182875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06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24" grpId="0" animBg="1"/>
      <p:bldP spid="25" grpId="0" animBg="1"/>
      <p:bldP spid="28" grpId="0" animBg="1"/>
      <p:bldP spid="49" grpId="0" animBg="1"/>
      <p:bldP spid="2" grpId="0"/>
      <p:bldP spid="4" grpId="0"/>
      <p:bldP spid="27" grpId="0"/>
      <p:bldP spid="29" grpId="0"/>
      <p:bldP spid="31" grpId="0" animBg="1"/>
      <p:bldP spid="65" grpId="0"/>
      <p:bldP spid="70" grpId="0"/>
      <p:bldP spid="71" grpId="0" animBg="1"/>
      <p:bldP spid="78" grpId="0"/>
      <p:bldP spid="79" grpId="0"/>
      <p:bldP spid="82" grpId="0" animBg="1"/>
      <p:bldP spid="9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52600D-ACA6-D9F9-A2C2-EA8D1DF37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55"/>
          <a:stretch/>
        </p:blipFill>
        <p:spPr>
          <a:xfrm>
            <a:off x="5689759" y="2420226"/>
            <a:ext cx="5763710" cy="2791438"/>
          </a:xfrm>
          <a:prstGeom prst="rect">
            <a:avLst/>
          </a:prstGeom>
        </p:spPr>
      </p:pic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985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1"/>
            <a:ext cx="11526539" cy="698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umum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mengenai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EB8CB-F731-BE0B-B215-5D4DB42F5839}"/>
              </a:ext>
            </a:extLst>
          </p:cNvPr>
          <p:cNvSpPr txBox="1"/>
          <p:nvPr/>
        </p:nvSpPr>
        <p:spPr>
          <a:xfrm>
            <a:off x="6804503" y="5334115"/>
            <a:ext cx="3426126" cy="280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87020" algn="ctr">
              <a:lnSpc>
                <a:spcPct val="107000"/>
              </a:lnSpc>
              <a:spcBef>
                <a:spcPts val="685"/>
              </a:spcBef>
              <a:spcAft>
                <a:spcPts val="800"/>
              </a:spcAft>
            </a:pPr>
            <a:r>
              <a:rPr lang="en-ID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Sumber</a:t>
            </a:r>
            <a:r>
              <a:rPr lang="en-ID" sz="1200" spc="-2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ID" sz="1200" spc="-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World Economic Forum</a:t>
            </a:r>
            <a:r>
              <a:rPr lang="en-ID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2020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1ACB0A-B931-984C-412B-B11699F816B4}"/>
              </a:ext>
            </a:extLst>
          </p:cNvPr>
          <p:cNvSpPr/>
          <p:nvPr/>
        </p:nvSpPr>
        <p:spPr>
          <a:xfrm>
            <a:off x="647113" y="1208737"/>
            <a:ext cx="10820449" cy="9824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972752-B32D-B35A-24C7-EF871D78AD44}"/>
              </a:ext>
            </a:extLst>
          </p:cNvPr>
          <p:cNvSpPr txBox="1"/>
          <p:nvPr/>
        </p:nvSpPr>
        <p:spPr>
          <a:xfrm>
            <a:off x="10354101" y="4612602"/>
            <a:ext cx="1113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Reduce</a:t>
            </a:r>
          </a:p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Reuse</a:t>
            </a:r>
          </a:p>
          <a:p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Recycle</a:t>
            </a:r>
          </a:p>
        </p:txBody>
      </p:sp>
      <p:pic>
        <p:nvPicPr>
          <p:cNvPr id="2050" name="Picture 2" descr="Recycle Logo and symbol, meaning, history, PNG, brand">
            <a:extLst>
              <a:ext uri="{FF2B5EF4-FFF2-40B4-BE49-F238E27FC236}">
                <a16:creationId xmlns:a16="http://schemas.microsoft.com/office/drawing/2014/main" id="{4E01B973-B3D4-E7E0-CBA9-A962D860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861" y="4853291"/>
            <a:ext cx="604066" cy="5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42E243EF-3A53-DEFC-B726-D9B15345476B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23FC32-B1CF-EFCD-A4BD-2719A7EC025C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69015-9F35-1C69-35F0-6E46EDB4EB84}"/>
              </a:ext>
            </a:extLst>
          </p:cNvPr>
          <p:cNvSpPr txBox="1"/>
          <p:nvPr/>
        </p:nvSpPr>
        <p:spPr>
          <a:xfrm>
            <a:off x="724437" y="5766656"/>
            <a:ext cx="10546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Tingkat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Indonesia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masih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tergolong</a:t>
            </a:r>
            <a:r>
              <a:rPr lang="en-ID" sz="1600" spc="5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rendah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D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10%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Indonesia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perlu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meningkatkan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kapasitas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daur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ulang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hingga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4x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lipat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World Bank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2021)</a:t>
            </a:r>
            <a:r>
              <a:rPr lang="en-ID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erbagai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program &amp;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kebijakan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pemerintah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mendorong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pertumbuhan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pengelolaan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(Kement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erian Perindustrian, 2022)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: Folded Corner 62">
            <a:extLst>
              <a:ext uri="{FF2B5EF4-FFF2-40B4-BE49-F238E27FC236}">
                <a16:creationId xmlns:a16="http://schemas.microsoft.com/office/drawing/2014/main" id="{87E22209-3A7F-D97D-848D-4D047986EC2C}"/>
              </a:ext>
            </a:extLst>
          </p:cNvPr>
          <p:cNvSpPr/>
          <p:nvPr/>
        </p:nvSpPr>
        <p:spPr>
          <a:xfrm>
            <a:off x="647114" y="5758849"/>
            <a:ext cx="10820449" cy="908819"/>
          </a:xfrm>
          <a:prstGeom prst="foldedCorner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6E77B8-C944-7558-AA1F-2F36FEA88733}"/>
              </a:ext>
            </a:extLst>
          </p:cNvPr>
          <p:cNvSpPr txBox="1"/>
          <p:nvPr/>
        </p:nvSpPr>
        <p:spPr>
          <a:xfrm>
            <a:off x="821761" y="5337784"/>
            <a:ext cx="4540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Kementerian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Lingkungan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Hidup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Kehutanan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2022 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764A56-080F-C594-B5CD-B890F8FAE299}"/>
              </a:ext>
            </a:extLst>
          </p:cNvPr>
          <p:cNvGrpSpPr/>
          <p:nvPr/>
        </p:nvGrpSpPr>
        <p:grpSpPr>
          <a:xfrm>
            <a:off x="404852" y="2300954"/>
            <a:ext cx="5165255" cy="3120269"/>
            <a:chOff x="344408" y="2667985"/>
            <a:chExt cx="5165255" cy="2764513"/>
          </a:xfrm>
        </p:grpSpPr>
        <p:graphicFrame>
          <p:nvGraphicFramePr>
            <p:cNvPr id="52" name="Chart 51">
              <a:extLst>
                <a:ext uri="{FF2B5EF4-FFF2-40B4-BE49-F238E27FC236}">
                  <a16:creationId xmlns:a16="http://schemas.microsoft.com/office/drawing/2014/main" id="{2A63E3AB-B333-C60A-B312-2CE79C49A6D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71505969"/>
                </p:ext>
              </p:extLst>
            </p:nvPr>
          </p:nvGraphicFramePr>
          <p:xfrm>
            <a:off x="344408" y="2667985"/>
            <a:ext cx="4687667" cy="27645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2CD686-2116-A908-6131-DB5BA6583403}"/>
                </a:ext>
              </a:extLst>
            </p:cNvPr>
            <p:cNvSpPr/>
            <p:nvPr/>
          </p:nvSpPr>
          <p:spPr>
            <a:xfrm>
              <a:off x="4133006" y="4955235"/>
              <a:ext cx="589566" cy="196802"/>
            </a:xfrm>
            <a:prstGeom prst="roundRect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B505193F-3241-38F1-3E14-4BED7540DDF4}"/>
                </a:ext>
              </a:extLst>
            </p:cNvPr>
            <p:cNvSpPr/>
            <p:nvPr/>
          </p:nvSpPr>
          <p:spPr>
            <a:xfrm>
              <a:off x="4874943" y="3706339"/>
              <a:ext cx="222545" cy="253288"/>
            </a:xfrm>
            <a:prstGeom prst="upArrow">
              <a:avLst/>
            </a:prstGeom>
            <a:solidFill>
              <a:srgbClr val="00B0F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38A132-31AA-2068-5EA8-D901851FC021}"/>
                </a:ext>
              </a:extLst>
            </p:cNvPr>
            <p:cNvSpPr txBox="1"/>
            <p:nvPr/>
          </p:nvSpPr>
          <p:spPr>
            <a:xfrm>
              <a:off x="4711811" y="4043174"/>
              <a:ext cx="7978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10,1%</a:t>
              </a:r>
              <a:endParaRPr lang="en-ID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755E0C9-7E89-A253-0EF4-6ADB9784DB2A}"/>
              </a:ext>
            </a:extLst>
          </p:cNvPr>
          <p:cNvSpPr/>
          <p:nvPr/>
        </p:nvSpPr>
        <p:spPr>
          <a:xfrm flipV="1">
            <a:off x="9005783" y="2646485"/>
            <a:ext cx="165647" cy="108000"/>
          </a:xfrm>
          <a:prstGeom prst="triangle">
            <a:avLst/>
          </a:prstGeom>
          <a:solidFill>
            <a:srgbClr val="FF000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D408E0-44B1-16FF-AC88-F72228F847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465"/>
          <a:stretch/>
        </p:blipFill>
        <p:spPr>
          <a:xfrm>
            <a:off x="9705279" y="2219941"/>
            <a:ext cx="1720053" cy="12045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97268C-92B0-3FB4-39FA-E989D4298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782" y="3573651"/>
            <a:ext cx="751546" cy="614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549D49-DEEB-BB37-9F6E-ABD689434123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EAB08F-5E47-AA2B-CECE-15DF4495A516}"/>
              </a:ext>
            </a:extLst>
          </p:cNvPr>
          <p:cNvSpPr/>
          <p:nvPr/>
        </p:nvSpPr>
        <p:spPr>
          <a:xfrm>
            <a:off x="8178156" y="2599557"/>
            <a:ext cx="705199" cy="2018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A686C8-27F6-0341-90AD-33CDAEAF01E1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F8619-D3BA-E626-E25B-EDDA0AB80401}"/>
              </a:ext>
            </a:extLst>
          </p:cNvPr>
          <p:cNvSpPr txBox="1"/>
          <p:nvPr/>
        </p:nvSpPr>
        <p:spPr>
          <a:xfrm>
            <a:off x="647114" y="1259998"/>
            <a:ext cx="10778218" cy="863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1430"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Rata-rata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produksi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5,8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ton/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setiap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juta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diproduksi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14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juta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berakhir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laut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International Union for Conservation of Nature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2021), 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Indonesia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egara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sampah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terbanyak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kedua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0,48 – 1,29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ton per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mencemari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lautan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ID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ID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al., 2015)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330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29" grpId="0"/>
      <p:bldP spid="47" grpId="0"/>
      <p:bldP spid="63" grpId="0" animBg="1"/>
      <p:bldP spid="55" grpId="0"/>
      <p:bldP spid="9" grpId="0" animBg="1"/>
      <p:bldP spid="13" grpId="0" animBg="1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Berikut adalah perbandingan penelitian terdahulu dengan penelitian ini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Table 35">
            <a:extLst>
              <a:ext uri="{FF2B5EF4-FFF2-40B4-BE49-F238E27FC236}">
                <a16:creationId xmlns:a16="http://schemas.microsoft.com/office/drawing/2014/main" id="{37DCD2E4-99AD-8400-0DE9-E0484CB2F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607924"/>
              </p:ext>
            </p:extLst>
          </p:nvPr>
        </p:nvGraphicFramePr>
        <p:xfrm>
          <a:off x="506434" y="1290619"/>
          <a:ext cx="11087685" cy="536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6428">
                  <a:extLst>
                    <a:ext uri="{9D8B030D-6E8A-4147-A177-3AD203B41FA5}">
                      <a16:colId xmlns:a16="http://schemas.microsoft.com/office/drawing/2014/main" val="664750160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1608947745"/>
                    </a:ext>
                  </a:extLst>
                </a:gridCol>
                <a:gridCol w="661181">
                  <a:extLst>
                    <a:ext uri="{9D8B030D-6E8A-4147-A177-3AD203B41FA5}">
                      <a16:colId xmlns:a16="http://schemas.microsoft.com/office/drawing/2014/main" val="3953307967"/>
                    </a:ext>
                  </a:extLst>
                </a:gridCol>
                <a:gridCol w="1378634">
                  <a:extLst>
                    <a:ext uri="{9D8B030D-6E8A-4147-A177-3AD203B41FA5}">
                      <a16:colId xmlns:a16="http://schemas.microsoft.com/office/drawing/2014/main" val="277042124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42608348"/>
                    </a:ext>
                  </a:extLst>
                </a:gridCol>
                <a:gridCol w="2489982">
                  <a:extLst>
                    <a:ext uri="{9D8B030D-6E8A-4147-A177-3AD203B41FA5}">
                      <a16:colId xmlns:a16="http://schemas.microsoft.com/office/drawing/2014/main" val="1159081673"/>
                    </a:ext>
                  </a:extLst>
                </a:gridCol>
                <a:gridCol w="1746734">
                  <a:extLst>
                    <a:ext uri="{9D8B030D-6E8A-4147-A177-3AD203B41FA5}">
                      <a16:colId xmlns:a16="http://schemas.microsoft.com/office/drawing/2014/main" val="1859924624"/>
                    </a:ext>
                  </a:extLst>
                </a:gridCol>
              </a:tblGrid>
              <a:tr h="29044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Judul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Penulis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Metode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Objek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Objectives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Variables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9793896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MILP model for the multi-item </a:t>
                      </a:r>
                      <a:r>
                        <a:rPr lang="en-US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uncapacitated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lot-sizing problem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Mohammadi &amp;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Shekarian</a:t>
                      </a:r>
                      <a:r>
                        <a:rPr lang="en-US" sz="14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(2017)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trailer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Forecasted demand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dan lead time 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427987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MIP Model Formulation for Solving the Lot-Sizing Problem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Tap (2012)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trailer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Menentukan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pemesanan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tiap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forecasted demand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yang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dipesan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231481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Designing Inventory Models to Minimize Total Inventory Costs by Using 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the warehouse of MRO Materials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Irawati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R. K., Hakim, I. M. (2020)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MRO materials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material,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safety stock,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permintaan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material yang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322041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Pengembangan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Model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Optimasi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pada Gudang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Baku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Daur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Ulang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Plastik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Metode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Mixed Integer Linear Programming (MILP)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Julio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Febrian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(2023)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daur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ulang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plastik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𝑓𝑜𝑟𝑒𝑐𝑎𝑠𝑡𝑒𝑑 𝑑𝑒𝑚𝑎𝑛𝑑, 𝑜𝑟𝑑𝑒𝑟𝑖𝑛𝑔 𝑐𝑜𝑠𝑡, ℎ𝑜𝑙𝑑𝑖𝑛𝑔 𝑐𝑜𝑠𝑡, 𝑠𝑎𝑓𝑒𝑡𝑦 𝑠𝑡𝑜𝑐𝑘,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kapasitas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gudang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dan 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serta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level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53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214988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Studi Literatur Forecast, Safety Stock,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E979340-2A07-B836-4351-3580FC5DE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63" y="1275248"/>
            <a:ext cx="5034004" cy="36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A5DFC8-B8DA-2268-F7B1-3293E0FFF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09432"/>
            <a:ext cx="5467643" cy="20297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8321F1-F1FC-87EE-E3EC-7706C81B1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789" y="3820358"/>
            <a:ext cx="2177343" cy="28158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5D035A-3AD5-D75E-D80D-08E73A930BAF}"/>
              </a:ext>
            </a:extLst>
          </p:cNvPr>
          <p:cNvSpPr txBox="1"/>
          <p:nvPr/>
        </p:nvSpPr>
        <p:spPr>
          <a:xfrm>
            <a:off x="8367929" y="3950637"/>
            <a:ext cx="3161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Chapter 8 Demand Forecasting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5E0F0-641B-3C23-8D13-BFE79A9C880E}"/>
              </a:ext>
            </a:extLst>
          </p:cNvPr>
          <p:cNvSpPr txBox="1"/>
          <p:nvPr/>
        </p:nvSpPr>
        <p:spPr>
          <a:xfrm>
            <a:off x="699585" y="5187371"/>
            <a:ext cx="52113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Pinedo</a:t>
            </a:r>
            <a:r>
              <a:rPr lang="en-US" dirty="0"/>
              <a:t>, M.L. Planning and Scheduling in Manufacturing and Services</a:t>
            </a:r>
          </a:p>
          <a:p>
            <a:r>
              <a:rPr lang="en-US" dirty="0"/>
              <a:t>-&gt;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safety stock </a:t>
            </a:r>
            <a:r>
              <a:rPr lang="en-US" dirty="0" err="1"/>
              <a:t>dengan</a:t>
            </a:r>
            <a:r>
              <a:rPr lang="en-US" dirty="0"/>
              <a:t> forecast</a:t>
            </a:r>
            <a:endParaRPr lang="en-ID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2B2B2F-8664-E1D0-23BA-5A81472AD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856" y="4446702"/>
            <a:ext cx="2001881" cy="15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78506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Why Gurobi? Why Python?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Table 35">
            <a:extLst>
              <a:ext uri="{FF2B5EF4-FFF2-40B4-BE49-F238E27FC236}">
                <a16:creationId xmlns:a16="http://schemas.microsoft.com/office/drawing/2014/main" id="{37DCD2E4-99AD-8400-0DE9-E0484CB2F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01240"/>
              </p:ext>
            </p:extLst>
          </p:nvPr>
        </p:nvGraphicFramePr>
        <p:xfrm>
          <a:off x="506433" y="1290619"/>
          <a:ext cx="11057207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57207">
                  <a:extLst>
                    <a:ext uri="{9D8B030D-6E8A-4147-A177-3AD203B41FA5}">
                      <a16:colId xmlns:a16="http://schemas.microsoft.com/office/drawing/2014/main" val="1859924624"/>
                    </a:ext>
                  </a:extLst>
                </a:gridCol>
              </a:tblGrid>
              <a:tr h="7207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merupakan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pemrograman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paling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digunakan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dunia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termasuk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penyelesaian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masalah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optimasi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mudah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dimengerti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komunitas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luas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lengkap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open source,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mendukung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multi platform dan system,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sumber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referensi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9793896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Gurobi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digunakan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variable dan constraint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sangat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solver yang sangat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baik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menyelesaikan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masalah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MILP,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menggunakan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teknologi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tinggi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ditingkatkan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secara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terus-menerus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pembaharuan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5360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106A52F-8404-17FE-B949-E64A1CA308DE}"/>
              </a:ext>
            </a:extLst>
          </p:cNvPr>
          <p:cNvSpPr txBox="1"/>
          <p:nvPr/>
        </p:nvSpPr>
        <p:spPr>
          <a:xfrm>
            <a:off x="552156" y="2834355"/>
            <a:ext cx="110876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dirty="0"/>
          </a:p>
          <a:p>
            <a:r>
              <a:rPr lang="en-ID" dirty="0"/>
              <a:t>1. Deterministic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praktik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stokastik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 harder to solve</a:t>
            </a:r>
          </a:p>
          <a:p>
            <a:endParaRPr lang="en-ID" dirty="0"/>
          </a:p>
          <a:p>
            <a:r>
              <a:rPr lang="en-ID" dirty="0"/>
              <a:t> 2. Deterministic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expected value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bersamaan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forecast.</a:t>
            </a:r>
          </a:p>
          <a:p>
            <a:endParaRPr lang="en-ID" dirty="0"/>
          </a:p>
          <a:p>
            <a:r>
              <a:rPr lang="en-ID" dirty="0"/>
              <a:t>3. Stochastic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di </a:t>
            </a:r>
            <a:r>
              <a:rPr lang="en-ID" dirty="0" err="1"/>
              <a:t>tengan</a:t>
            </a:r>
            <a:r>
              <a:rPr lang="en-ID" dirty="0"/>
              <a:t> disruption risk </a:t>
            </a:r>
            <a:r>
              <a:rPr lang="en-ID" dirty="0" err="1"/>
              <a:t>tinggi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skenario</a:t>
            </a:r>
            <a:r>
              <a:rPr lang="en-ID" dirty="0"/>
              <a:t> yang sangat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skenario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4. Deterministic models have the benefit of simplicity. They rely on single assumptions about long-term average returns and inflation. Deterministic is easier to understand</a:t>
            </a:r>
          </a:p>
          <a:p>
            <a:endParaRPr lang="en-ID" dirty="0"/>
          </a:p>
          <a:p>
            <a:r>
              <a:rPr lang="en-ID" dirty="0"/>
              <a:t>5. Stochastic Models, use lots of historical data to illustrate the likelihood of an event</a:t>
            </a:r>
          </a:p>
        </p:txBody>
      </p:sp>
    </p:spTree>
    <p:extLst>
      <p:ext uri="{BB962C8B-B14F-4D97-AF65-F5344CB8AC3E}">
        <p14:creationId xmlns:p14="http://schemas.microsoft.com/office/powerpoint/2010/main" val="187085730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5" y="214347"/>
            <a:ext cx="9073661" cy="699867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Feedback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Seminar 1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Skripsi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– 02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Maret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2023</a:t>
            </a:r>
          </a:p>
          <a:p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Dosen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Penguji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: Prof.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Dr.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Ir.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Teuku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Yuri M.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Zagloel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M.Eng.Sc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&amp; Ir. Fauzia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Dianawati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M.Si</a:t>
            </a:r>
            <a:endParaRPr lang="en-ID" sz="16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411691C-06C2-36FC-5BCB-C8418A0BF42E}"/>
              </a:ext>
            </a:extLst>
          </p:cNvPr>
          <p:cNvGraphicFramePr>
            <a:graphicFrameLocks noGrp="1"/>
          </p:cNvGraphicFramePr>
          <p:nvPr/>
        </p:nvGraphicFramePr>
        <p:xfrm>
          <a:off x="535121" y="1202961"/>
          <a:ext cx="11121757" cy="510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3625978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150553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577658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menyatakan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Overstock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dimana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produksi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nya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(Oxford Languages English Dictionaries, 2023)</a:t>
                      </a:r>
                    </a:p>
                    <a:p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Ramezani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Hoseinzadeh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., 2022)</a:t>
                      </a:r>
                    </a:p>
                    <a:p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(Fernandes, R., Gouveia, J. B., 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Pinho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C, 2010)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perusahaan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dihapus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perusahaan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solusi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jika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supplier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barang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Terdapat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supplier,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dilakukan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lanjut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pemeringkatan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supplier agar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memilih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ranking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jika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barang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Membandingkan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loss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akibat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stockout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Dibandingkan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holding cost, loss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akibat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stockout sangat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besar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200jt gross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sehingga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constraint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diperbolehkan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stockout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66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Mempertimbangkan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fungsi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saat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pasokan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sedang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murah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sulit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didapatkan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seasonal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historis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Penyesuaian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model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penambahan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variabel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constraints.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Penggunaan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safetystock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murah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forecast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seasonal, dan parameter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diganti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expected value rata-rata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rentang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tertentu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78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pertimbangan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MILP yang seasonal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Maryam Mohammadi &amp; Ehsan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Shekarian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(2017). A mixed integer linear programming model for the multi-item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uncapacitated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lot-sizing problem: a case study in the manufacturing industry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76490"/>
                  </a:ext>
                </a:extLst>
              </a:tr>
            </a:tbl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7F5B634-56D9-24D2-8FDE-0341375E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2409093"/>
            <a:ext cx="499406" cy="49940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1E7596F-DA18-72FF-BA80-74AF897C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3592169"/>
            <a:ext cx="499406" cy="49940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FEB971AE-5C57-5835-38F9-C53E51A60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2976982"/>
            <a:ext cx="499406" cy="49940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083C24EB-CC27-6C40-5705-1BBD74B8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1734130"/>
            <a:ext cx="499406" cy="49940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D4A5557C-19A0-A9F4-E88C-452568066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4374762"/>
            <a:ext cx="499406" cy="49940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67ADC41-E214-F3F4-BF92-54EBCE919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5280635"/>
            <a:ext cx="499406" cy="4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25241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5" y="37369"/>
            <a:ext cx="9073661" cy="699867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Feedback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Seminar 2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Skripsi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– 04 Mei 2023</a:t>
            </a:r>
          </a:p>
          <a:p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Dosen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Penguji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: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Dr.rer.pol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Romadhani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Ardi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S.T., M.T. &amp; Ir. Fauzia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Dianawati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M.Si</a:t>
            </a:r>
            <a:endParaRPr lang="en-ID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743842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411691C-06C2-36FC-5BCB-C8418A0BF42E}"/>
              </a:ext>
            </a:extLst>
          </p:cNvPr>
          <p:cNvGraphicFramePr>
            <a:graphicFrameLocks noGrp="1"/>
          </p:cNvGraphicFramePr>
          <p:nvPr/>
        </p:nvGraphicFramePr>
        <p:xfrm>
          <a:off x="506434" y="922376"/>
          <a:ext cx="11087687" cy="2088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identifikasi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riil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variable cost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fixed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59470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Menambahkan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keunikan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industri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recycling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kasus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seperti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ketidakpastian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supplier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Seasonality SS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261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 Form: -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Lakukan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perhitungan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luaran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model)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menjawab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tujuan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penelitian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Analisa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787DC5B3-BD7F-8AF6-DC86-344E00CD55DB}"/>
              </a:ext>
            </a:extLst>
          </p:cNvPr>
          <p:cNvGraphicFramePr>
            <a:graphicFrameLocks noGrp="1"/>
          </p:cNvGraphicFramePr>
          <p:nvPr/>
        </p:nvGraphicFramePr>
        <p:xfrm>
          <a:off x="506433" y="3099914"/>
          <a:ext cx="11087687" cy="17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Mempelajari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rumus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kelebihan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kekurangan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metode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forecast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dipilih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ARIMA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Menunjukkan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karakteristik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barang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recycle,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baik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analisis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261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Menghindari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penyampaian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terlalu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limitasi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asumsi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dahulu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), kata optimal &amp;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software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pahami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kerja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software &amp; math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448584-151E-2592-8330-4EFFE6E16B88}"/>
              </a:ext>
            </a:extLst>
          </p:cNvPr>
          <p:cNvSpPr txBox="1"/>
          <p:nvPr/>
        </p:nvSpPr>
        <p:spPr>
          <a:xfrm rot="16200000">
            <a:off x="-499278" y="1796459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Ibu Ana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4FFDF-5903-4B93-92CD-29A6B978E091}"/>
              </a:ext>
            </a:extLst>
          </p:cNvPr>
          <p:cNvSpPr txBox="1"/>
          <p:nvPr/>
        </p:nvSpPr>
        <p:spPr>
          <a:xfrm rot="16200000">
            <a:off x="-499278" y="3783746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Pak Dhani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5294-1841-CED6-4FAA-26DC2349176B}"/>
              </a:ext>
            </a:extLst>
          </p:cNvPr>
          <p:cNvSpPr txBox="1"/>
          <p:nvPr/>
        </p:nvSpPr>
        <p:spPr>
          <a:xfrm rot="16200000">
            <a:off x="-499277" y="5771032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Ibu </a:t>
            </a:r>
            <a:r>
              <a:rPr lang="en-US" sz="1600" dirty="0" err="1">
                <a:latin typeface="Book Antiqua" panose="02040602050305030304" pitchFamily="18" charset="0"/>
              </a:rPr>
              <a:t>Inaki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A24EAFA0-1275-99CE-3CE6-DE43FD91AFB5}"/>
              </a:ext>
            </a:extLst>
          </p:cNvPr>
          <p:cNvGraphicFramePr>
            <a:graphicFrameLocks noGrp="1"/>
          </p:cNvGraphicFramePr>
          <p:nvPr/>
        </p:nvGraphicFramePr>
        <p:xfrm>
          <a:off x="506432" y="4904706"/>
          <a:ext cx="11087687" cy="18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Pembimbing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Knowledge product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diperdalam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 Form: -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Dijelaskan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proses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pemenuhan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demand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biayanya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holding cost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dihitung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dijabarkan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Tambahkan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satuan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khusus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forecasting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tinggi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71%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komponennya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dibreakdown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lagi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</a:tbl>
          </a:graphicData>
        </a:graphic>
      </p:graphicFrame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2D08A93-8F5E-5A80-F5E6-CE1814FF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1277116"/>
            <a:ext cx="499406" cy="49940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7F85FA6F-959C-22DE-CDCB-838489203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1889302"/>
            <a:ext cx="499406" cy="49940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09D4264-BCBF-A7E0-E304-1207A903E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2453123"/>
            <a:ext cx="499406" cy="49940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9DB7BCF-BAED-50CD-4F64-F032EDDE7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3420927"/>
            <a:ext cx="499406" cy="49940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CDDD1100-9B8B-0A72-857D-90732F93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3805672"/>
            <a:ext cx="499406" cy="49940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7E1A55C6-FCBF-A754-76CE-1B00F8CD6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4304463"/>
            <a:ext cx="499406" cy="49940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CD091C14-AFEB-BE64-9C56-66A63585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6834" y="5187999"/>
            <a:ext cx="499406" cy="499406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0E15E6E-FBB1-A2A2-229D-70D122A29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6834" y="5923420"/>
            <a:ext cx="499406" cy="4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05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Bahan rujukan tentang 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Mixed Integer Linear Programming 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(MILP) dan model permasalahan optimasi persediaan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E7FCD1-F4C8-358D-E504-365898E1946E}"/>
              </a:ext>
            </a:extLst>
          </p:cNvPr>
          <p:cNvSpPr txBox="1"/>
          <p:nvPr/>
        </p:nvSpPr>
        <p:spPr>
          <a:xfrm>
            <a:off x="2787445" y="1054586"/>
            <a:ext cx="8850612" cy="13538835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Keputusan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investasi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penting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tingkat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prioritas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perlu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pertimbangan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/>
              <a:t>Johns &amp; Harding, 2001)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dioptimalkan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perencanaan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 dan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yang optimal (</a:t>
            </a:r>
            <a:r>
              <a:rPr lang="en-US" dirty="0" err="1"/>
              <a:t>Pinedo</a:t>
            </a:r>
            <a:r>
              <a:rPr lang="en-US" dirty="0"/>
              <a:t>, 2005)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serangkaian</a:t>
            </a:r>
            <a:r>
              <a:rPr lang="en-US" dirty="0"/>
              <a:t> </a:t>
            </a:r>
            <a:r>
              <a:rPr lang="en-US" dirty="0" err="1"/>
              <a:t>kebijakan</a:t>
            </a:r>
            <a:r>
              <a:rPr lang="en-US" dirty="0"/>
              <a:t> dan </a:t>
            </a:r>
            <a:r>
              <a:rPr lang="en-US" dirty="0" err="1"/>
              <a:t>pengendalian</a:t>
            </a:r>
            <a:r>
              <a:rPr lang="en-US" dirty="0"/>
              <a:t> yang </a:t>
            </a:r>
            <a:r>
              <a:rPr lang="en-US" dirty="0" err="1"/>
              <a:t>memonitor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dan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dijaga</a:t>
            </a:r>
            <a:r>
              <a:rPr lang="en-US" dirty="0"/>
              <a:t>, </a:t>
            </a:r>
            <a:r>
              <a:rPr lang="en-US" dirty="0" err="1"/>
              <a:t>kapan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diisi</a:t>
            </a:r>
            <a:r>
              <a:rPr lang="en-US" dirty="0"/>
              <a:t>, dan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pesanan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(Jacobs &amp; Chase, 2014)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kuantitas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dan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total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yang minimum (Kusuma &amp; Hakim, 2020)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/>
              <a:t>Menurut</a:t>
            </a:r>
            <a:r>
              <a:rPr lang="en-US" dirty="0"/>
              <a:t> Heizer &amp; Render (2014),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lain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mengantisipasi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terpenuhi</a:t>
            </a:r>
            <a:r>
              <a:rPr lang="en-US" dirty="0"/>
              <a:t> dan </a:t>
            </a:r>
            <a:r>
              <a:rPr lang="en-US" dirty="0" err="1"/>
              <a:t>ketidakpastian</a:t>
            </a:r>
            <a:r>
              <a:rPr lang="en-US" dirty="0"/>
              <a:t> yang </a:t>
            </a:r>
            <a:r>
              <a:rPr lang="en-US" dirty="0" err="1"/>
              <a:t>menyertai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Masalah optimisasi persediaan yang melibatkan penentuan kapan dan berapa banyak barang yang akan dipesan pada setiap periode untuk memenuhi permintaan dengan biaya minimum (Fiorotto et al, 2016)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yang </a:t>
            </a:r>
            <a:r>
              <a:rPr lang="en-US" dirty="0" err="1"/>
              <a:t>dikemukakan</a:t>
            </a:r>
            <a:r>
              <a:rPr lang="en-US" dirty="0"/>
              <a:t> oleh Jacobs &amp; Chase (2014),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i="1" dirty="0"/>
              <a:t>ordering cost</a:t>
            </a:r>
            <a:r>
              <a:rPr lang="en-US" dirty="0"/>
              <a:t>, </a:t>
            </a:r>
            <a:r>
              <a:rPr lang="en-US" i="1" dirty="0"/>
              <a:t>setup cost</a:t>
            </a:r>
            <a:r>
              <a:rPr lang="en-US" dirty="0"/>
              <a:t>, </a:t>
            </a:r>
            <a:r>
              <a:rPr lang="en-US" i="1" dirty="0"/>
              <a:t>holding cost</a:t>
            </a:r>
            <a:r>
              <a:rPr lang="en-US" dirty="0"/>
              <a:t>, dan </a:t>
            </a:r>
            <a:r>
              <a:rPr lang="en-US" i="1" dirty="0"/>
              <a:t>shortage cost</a:t>
            </a:r>
            <a:r>
              <a:rPr lang="en-US" dirty="0"/>
              <a:t>. </a:t>
            </a:r>
            <a:endParaRPr lang="en-ID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(Jacobs &amp; Chase, 2014) FIFO LIFO </a:t>
            </a:r>
            <a:r>
              <a:rPr lang="en-US" i="1" dirty="0"/>
              <a:t>weighted average </a:t>
            </a:r>
            <a:r>
              <a:rPr lang="en-US" dirty="0"/>
              <a:t>Harga </a:t>
            </a:r>
            <a:r>
              <a:rPr lang="en-US" dirty="0" err="1"/>
              <a:t>standar</a:t>
            </a:r>
            <a:r>
              <a:rPr lang="en-US" dirty="0"/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Tingkat </a:t>
            </a:r>
            <a:r>
              <a:rPr lang="en-US" dirty="0" err="1"/>
              <a:t>perputaran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parameter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dan </a:t>
            </a:r>
            <a:r>
              <a:rPr lang="en-US" dirty="0" err="1"/>
              <a:t>efektivitas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(Heizer &amp; Render, 2014).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Parameter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rasio</a:t>
            </a:r>
            <a:r>
              <a:rPr lang="en-US" dirty="0"/>
              <a:t> yang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kali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dan </a:t>
            </a:r>
            <a:r>
              <a:rPr lang="en-US" dirty="0" err="1"/>
              <a:t>penggantian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(Kwak, 2019).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/>
              <a:t>Menurut</a:t>
            </a:r>
            <a:r>
              <a:rPr lang="en-US" dirty="0"/>
              <a:t> Arnold et al. (2012),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pengaman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juga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fluktuasi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dirty="0" err="1"/>
              <a:t>disrupsi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manufaktur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 </a:t>
            </a:r>
            <a:r>
              <a:rPr lang="en-US" dirty="0" err="1"/>
              <a:t>ketidakpastian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fluktuasi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. Nilai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pengaman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dipengaruhi</a:t>
            </a:r>
            <a:r>
              <a:rPr lang="en-US" dirty="0"/>
              <a:t> oleh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faktor</a:t>
            </a:r>
            <a:r>
              <a:rPr lang="en-US" dirty="0"/>
              <a:t> (Kusuma &amp; Hakim, 2020): </a:t>
            </a:r>
            <a:r>
              <a:rPr lang="en-US" i="1" dirty="0"/>
              <a:t>reorder point Service level</a:t>
            </a:r>
            <a:r>
              <a:rPr lang="en-US" dirty="0"/>
              <a:t>  </a:t>
            </a:r>
            <a:r>
              <a:rPr lang="en-US" i="1" dirty="0"/>
              <a:t>Lead time </a:t>
            </a:r>
            <a:r>
              <a:rPr lang="en-US" dirty="0" err="1"/>
              <a:t>Variabilitas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. Waters (2003)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/>
              <a:t>Peramalan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(Heizer &amp; Render, 2014).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pertimbangan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mengestimasi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fluktuasi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(Mohammadi &amp; </a:t>
            </a:r>
            <a:r>
              <a:rPr lang="en-US" dirty="0" err="1"/>
              <a:t>Shekarian</a:t>
            </a:r>
            <a:r>
              <a:rPr lang="en-US" dirty="0"/>
              <a:t>, 2017).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meramalkan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(Chopra &amp; Mendl, 2016) </a:t>
            </a:r>
            <a:r>
              <a:rPr lang="en-US" i="1" dirty="0"/>
              <a:t>Trend Analysis, regression analysis, exponential smoothing, moving average, </a:t>
            </a:r>
            <a:r>
              <a:rPr lang="en-US" dirty="0"/>
              <a:t>ARIMA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MAD MSD MAPE (</a:t>
            </a:r>
            <a:r>
              <a:rPr lang="en-US" dirty="0" err="1"/>
              <a:t>Phakdeewongthep</a:t>
            </a:r>
            <a:r>
              <a:rPr lang="en-US" dirty="0"/>
              <a:t>, 2021).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penyusunan</a:t>
            </a:r>
            <a:r>
              <a:rPr lang="en-US" dirty="0"/>
              <a:t> program linear (</a:t>
            </a:r>
            <a:r>
              <a:rPr lang="en-US" dirty="0" err="1"/>
              <a:t>Jünger</a:t>
            </a:r>
            <a:r>
              <a:rPr lang="en-US" dirty="0"/>
              <a:t> et al., 2010):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,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,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kendala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MILP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model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sebagian</a:t>
            </a:r>
            <a:r>
              <a:rPr lang="en-US" dirty="0"/>
              <a:t> output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integer (Taha, 2007). MILP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program </a:t>
            </a:r>
            <a:r>
              <a:rPr lang="en-US" dirty="0" err="1"/>
              <a:t>optimasi</a:t>
            </a:r>
            <a:r>
              <a:rPr lang="en-US" dirty="0"/>
              <a:t>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variabel-variabel</a:t>
            </a:r>
            <a:r>
              <a:rPr lang="en-US" dirty="0"/>
              <a:t> integer dan </a:t>
            </a:r>
            <a:r>
              <a:rPr lang="en-US" dirty="0" err="1"/>
              <a:t>kontinu</a:t>
            </a:r>
            <a:r>
              <a:rPr lang="en-US" dirty="0"/>
              <a:t> (</a:t>
            </a:r>
            <a:r>
              <a:rPr lang="en-US" dirty="0" err="1"/>
              <a:t>Pochet</a:t>
            </a:r>
            <a:r>
              <a:rPr lang="en-US" dirty="0"/>
              <a:t>, 2005)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FD3BC6-94BF-C9A1-E934-3BF2908B26A5}"/>
              </a:ext>
            </a:extLst>
          </p:cNvPr>
          <p:cNvCxnSpPr/>
          <p:nvPr/>
        </p:nvCxnSpPr>
        <p:spPr>
          <a:xfrm flipH="1" flipV="1">
            <a:off x="281354" y="126609"/>
            <a:ext cx="56039" cy="7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B1CB90-6871-F87A-5E45-B026BD5FE4F2}"/>
              </a:ext>
            </a:extLst>
          </p:cNvPr>
          <p:cNvSpPr/>
          <p:nvPr/>
        </p:nvSpPr>
        <p:spPr>
          <a:xfrm>
            <a:off x="521674" y="1136137"/>
            <a:ext cx="2265771" cy="1031658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 descr="Paper Title (use style: paper title)">
            <a:extLst>
              <a:ext uri="{FF2B5EF4-FFF2-40B4-BE49-F238E27FC236}">
                <a16:creationId xmlns:a16="http://schemas.microsoft.com/office/drawing/2014/main" id="{77BC4272-943D-CFA8-D9D4-9B326F97D8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" b="4954"/>
          <a:stretch/>
        </p:blipFill>
        <p:spPr bwMode="auto">
          <a:xfrm>
            <a:off x="-1771701" y="980863"/>
            <a:ext cx="5119812" cy="30300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4F7542-36DB-4E50-6738-736662F5A527}"/>
                  </a:ext>
                </a:extLst>
              </p:cNvPr>
              <p:cNvSpPr txBox="1"/>
              <p:nvPr/>
            </p:nvSpPr>
            <p:spPr>
              <a:xfrm>
                <a:off x="-1946476" y="4823214"/>
                <a:ext cx="4630144" cy="407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𝑆𝑎𝑓𝑒𝑡𝑦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𝑆𝑡𝑜𝑐𝑘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𝑑𝑒𝑚𝑎𝑛𝑑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ID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ID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𝐿𝑒𝑎𝑑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e>
                      </m:ra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4F7542-36DB-4E50-6738-736662F5A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6476" y="4823214"/>
                <a:ext cx="4630144" cy="407484"/>
              </a:xfrm>
              <a:prstGeom prst="rect">
                <a:avLst/>
              </a:prstGeom>
              <a:blipFill>
                <a:blip r:embed="rId5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2531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>
            <a:extLst>
              <a:ext uri="{FF2B5EF4-FFF2-40B4-BE49-F238E27FC236}">
                <a16:creationId xmlns:a16="http://schemas.microsoft.com/office/drawing/2014/main" id="{514493D1-BA48-6033-71CD-F3BD25BFA633}"/>
              </a:ext>
            </a:extLst>
          </p:cNvPr>
          <p:cNvSpPr txBox="1">
            <a:spLocks/>
          </p:cNvSpPr>
          <p:nvPr/>
        </p:nvSpPr>
        <p:spPr>
          <a:xfrm>
            <a:off x="2990757" y="1544679"/>
            <a:ext cx="8572885" cy="364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Input-Proses-Output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permasalahan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pic>
        <p:nvPicPr>
          <p:cNvPr id="22" name="Graphic 21" descr="City with solid fill">
            <a:extLst>
              <a:ext uri="{FF2B5EF4-FFF2-40B4-BE49-F238E27FC236}">
                <a16:creationId xmlns:a16="http://schemas.microsoft.com/office/drawing/2014/main" id="{47DA53FA-0A1F-F98B-D44F-CEB273D3D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2298" y="6027340"/>
            <a:ext cx="500671" cy="747085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5115F89F-282B-DE94-8DFD-6D588FD0CD81}"/>
              </a:ext>
            </a:extLst>
          </p:cNvPr>
          <p:cNvSpPr/>
          <p:nvPr/>
        </p:nvSpPr>
        <p:spPr>
          <a:xfrm>
            <a:off x="3243269" y="1314680"/>
            <a:ext cx="5481878" cy="22392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Pengadaan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60D0A7DE-982F-4859-1547-130AFF40B9B5}"/>
              </a:ext>
            </a:extLst>
          </p:cNvPr>
          <p:cNvSpPr/>
          <p:nvPr/>
        </p:nvSpPr>
        <p:spPr>
          <a:xfrm>
            <a:off x="9453620" y="1317493"/>
            <a:ext cx="2118013" cy="24187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312D77CB-ADF1-D13D-7DFB-0E8F64E26EEC}"/>
              </a:ext>
            </a:extLst>
          </p:cNvPr>
          <p:cNvSpPr/>
          <p:nvPr/>
        </p:nvSpPr>
        <p:spPr>
          <a:xfrm>
            <a:off x="4997495" y="1787543"/>
            <a:ext cx="1098505" cy="50925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Pemasok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Pengepress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1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875441C-1A8C-0BE1-F618-EC7C1D1E075F}"/>
              </a:ext>
            </a:extLst>
          </p:cNvPr>
          <p:cNvSpPr/>
          <p:nvPr/>
        </p:nvSpPr>
        <p:spPr>
          <a:xfrm>
            <a:off x="7544468" y="1675081"/>
            <a:ext cx="1302534" cy="339341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BEE056D2-EEAA-9653-4FEB-A6D456F2F68D}"/>
              </a:ext>
            </a:extLst>
          </p:cNvPr>
          <p:cNvSpPr/>
          <p:nvPr/>
        </p:nvSpPr>
        <p:spPr>
          <a:xfrm>
            <a:off x="7672218" y="2798603"/>
            <a:ext cx="1052929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(Recycling)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745E1B58-8F4A-A151-17A8-24A5AB209055}"/>
              </a:ext>
            </a:extLst>
          </p:cNvPr>
          <p:cNvSpPr/>
          <p:nvPr/>
        </p:nvSpPr>
        <p:spPr>
          <a:xfrm>
            <a:off x="6062440" y="2804099"/>
            <a:ext cx="1098505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Gudang 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DECCD2B-A7A6-14AF-8CDE-3FE9E5CAD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8877" y="2274880"/>
            <a:ext cx="372464" cy="37246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A79E64-7473-85C6-4743-A1DB844D37E4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45DFA5-1749-E448-205A-049AF4B702C3}"/>
              </a:ext>
            </a:extLst>
          </p:cNvPr>
          <p:cNvSpPr/>
          <p:nvPr/>
        </p:nvSpPr>
        <p:spPr>
          <a:xfrm>
            <a:off x="542069" y="1320791"/>
            <a:ext cx="1999774" cy="22774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novasi Baru Mengubah Sampah Plastik Jadi Kertas yang Mudah Terurai">
            <a:extLst>
              <a:ext uri="{FF2B5EF4-FFF2-40B4-BE49-F238E27FC236}">
                <a16:creationId xmlns:a16="http://schemas.microsoft.com/office/drawing/2014/main" id="{EB91266A-DD3A-23D4-392D-D74AEF6D6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827" b="31950"/>
          <a:stretch/>
        </p:blipFill>
        <p:spPr bwMode="auto">
          <a:xfrm>
            <a:off x="1208350" y="1873833"/>
            <a:ext cx="642335" cy="60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564841D-822A-FC86-1A15-319ECF736FA4}"/>
              </a:ext>
            </a:extLst>
          </p:cNvPr>
          <p:cNvSpPr txBox="1"/>
          <p:nvPr/>
        </p:nvSpPr>
        <p:spPr>
          <a:xfrm>
            <a:off x="1046404" y="1578843"/>
            <a:ext cx="964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Light Blue </a:t>
            </a:r>
            <a:endParaRPr lang="en-ID" sz="1200" i="1" dirty="0"/>
          </a:p>
        </p:txBody>
      </p:sp>
      <p:pic>
        <p:nvPicPr>
          <p:cNvPr id="2052" name="Picture 4" descr="100% Kepingan Plastik Daur Ulang Bening/kepingan Botol Pet Di Bale - Buy  Pos Konsumen Pet Botol Scrap,Botol Pet Memo Untuk Dijual,Limbah Plastik  Bekas Product on Alibaba.com">
            <a:extLst>
              <a:ext uri="{FF2B5EF4-FFF2-40B4-BE49-F238E27FC236}">
                <a16:creationId xmlns:a16="http://schemas.microsoft.com/office/drawing/2014/main" id="{2395F4E6-77FE-0338-F523-1146A2FEE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13322"/>
          <a:stretch/>
        </p:blipFill>
        <p:spPr bwMode="auto">
          <a:xfrm>
            <a:off x="529918" y="1874336"/>
            <a:ext cx="602333" cy="60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 bottles scrap in United States, Pet bottles scrap Manufacturers &amp;  Suppliers in United States">
            <a:extLst>
              <a:ext uri="{FF2B5EF4-FFF2-40B4-BE49-F238E27FC236}">
                <a16:creationId xmlns:a16="http://schemas.microsoft.com/office/drawing/2014/main" id="{B0FBEC75-E03E-1FF4-B23A-045A65B4F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t="9331" b="12825"/>
          <a:stretch/>
        </p:blipFill>
        <p:spPr bwMode="auto">
          <a:xfrm>
            <a:off x="1900849" y="1870526"/>
            <a:ext cx="630921" cy="61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ropical scene with solid fill">
            <a:extLst>
              <a:ext uri="{FF2B5EF4-FFF2-40B4-BE49-F238E27FC236}">
                <a16:creationId xmlns:a16="http://schemas.microsoft.com/office/drawing/2014/main" id="{F7EA4394-47BA-2D65-A17D-9BA10080F1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07037" y="806892"/>
            <a:ext cx="526250" cy="526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7DEC99-98BB-7FD6-C7C0-83435082D4AD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1E4D549-6837-B522-16D5-CD217B43EC57}"/>
              </a:ext>
            </a:extLst>
          </p:cNvPr>
          <p:cNvSpPr txBox="1"/>
          <p:nvPr/>
        </p:nvSpPr>
        <p:spPr>
          <a:xfrm>
            <a:off x="501032" y="1576670"/>
            <a:ext cx="6665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endParaRPr lang="en-ID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6AB8CF1-3958-DA01-A624-3A1C6627E0F5}"/>
              </a:ext>
            </a:extLst>
          </p:cNvPr>
          <p:cNvSpPr txBox="1"/>
          <p:nvPr/>
        </p:nvSpPr>
        <p:spPr>
          <a:xfrm>
            <a:off x="1812514" y="1600722"/>
            <a:ext cx="7856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Mix</a:t>
            </a:r>
            <a:endParaRPr lang="en-ID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C41FE5-2A67-364A-0CF6-91806CD9A19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3194" b="79130" l="12931" r="86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58" t="19109" r="5766" b="20123"/>
          <a:stretch/>
        </p:blipFill>
        <p:spPr>
          <a:xfrm>
            <a:off x="11053117" y="1637089"/>
            <a:ext cx="604584" cy="5896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C02A5-7D39-9BB2-8343-97C5B6873BF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0575" b="75116" l="16375" r="87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19221" r="8840" b="24322"/>
          <a:stretch/>
        </p:blipFill>
        <p:spPr>
          <a:xfrm>
            <a:off x="9411094" y="1656498"/>
            <a:ext cx="608218" cy="593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257D7-DA8F-5596-8A90-A33D3A12309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5657" b="79510" l="20497" r="776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27" t="36387" r="22889" b="21415"/>
          <a:stretch/>
        </p:blipFill>
        <p:spPr>
          <a:xfrm>
            <a:off x="10208924" y="1657729"/>
            <a:ext cx="606564" cy="5910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67C554B-41EB-7D3E-0422-AEB581A99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7487" y="2275375"/>
            <a:ext cx="375844" cy="375844"/>
          </a:xfrm>
          <a:prstGeom prst="rect">
            <a:avLst/>
          </a:prstGeom>
        </p:spPr>
      </p:pic>
      <p:pic>
        <p:nvPicPr>
          <p:cNvPr id="1026" name="Picture 2" descr="Supplier icon. linear vector illustration. outline supplier icon • wall  stickers graphic, background, black | myloview.com">
            <a:extLst>
              <a:ext uri="{FF2B5EF4-FFF2-40B4-BE49-F238E27FC236}">
                <a16:creationId xmlns:a16="http://schemas.microsoft.com/office/drawing/2014/main" id="{028B3724-A3DD-53B9-2EC6-2A69D32C1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28849" r="23898" b="36960"/>
          <a:stretch/>
        </p:blipFill>
        <p:spPr bwMode="auto">
          <a:xfrm>
            <a:off x="5835265" y="2380474"/>
            <a:ext cx="535228" cy="3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prove Warehouse Performance Warehouse Icon Png - Free PNG Images | TOPpng">
            <a:extLst>
              <a:ext uri="{FF2B5EF4-FFF2-40B4-BE49-F238E27FC236}">
                <a16:creationId xmlns:a16="http://schemas.microsoft.com/office/drawing/2014/main" id="{5DE05847-86E3-1695-5435-D13A0A5D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184" y="2001315"/>
            <a:ext cx="692225" cy="7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cycle Symbol - Gallegos Sanitation / Republic Services">
            <a:extLst>
              <a:ext uri="{FF2B5EF4-FFF2-40B4-BE49-F238E27FC236}">
                <a16:creationId xmlns:a16="http://schemas.microsoft.com/office/drawing/2014/main" id="{772BAE63-823C-E115-5B0B-B67E89E6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23" y="2203697"/>
            <a:ext cx="513882" cy="5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ngineer - Free user icons">
            <a:extLst>
              <a:ext uri="{FF2B5EF4-FFF2-40B4-BE49-F238E27FC236}">
                <a16:creationId xmlns:a16="http://schemas.microsoft.com/office/drawing/2014/main" id="{D3168F5C-3A33-30B8-251C-54D5F424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031" y="2226745"/>
            <a:ext cx="463645" cy="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F9F64F-E1A9-4CAE-78B1-FEB6776C5244}"/>
              </a:ext>
            </a:extLst>
          </p:cNvPr>
          <p:cNvCxnSpPr>
            <a:cxnSpLocks/>
            <a:stCxn id="172" idx="3"/>
            <a:endCxn id="171" idx="1"/>
          </p:cNvCxnSpPr>
          <p:nvPr/>
        </p:nvCxnSpPr>
        <p:spPr>
          <a:xfrm flipV="1">
            <a:off x="7160945" y="3040545"/>
            <a:ext cx="511273" cy="549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AF622E-69E4-58DD-5130-FE611504BA01}"/>
              </a:ext>
            </a:extLst>
          </p:cNvPr>
          <p:cNvGrpSpPr/>
          <p:nvPr/>
        </p:nvGrpSpPr>
        <p:grpSpPr>
          <a:xfrm>
            <a:off x="4332971" y="3658336"/>
            <a:ext cx="3982927" cy="2673017"/>
            <a:chOff x="4036490" y="4203970"/>
            <a:chExt cx="4805981" cy="2538500"/>
          </a:xfrm>
        </p:grpSpPr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AA435E96-E718-C392-F361-517C809CC2F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08943564"/>
                </p:ext>
              </p:extLst>
            </p:nvPr>
          </p:nvGraphicFramePr>
          <p:xfrm>
            <a:off x="4036490" y="4203970"/>
            <a:ext cx="4805981" cy="2538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D4391F7-FF96-C58A-4EB8-6F519E927916}"/>
                </a:ext>
              </a:extLst>
            </p:cNvPr>
            <p:cNvSpPr/>
            <p:nvPr/>
          </p:nvSpPr>
          <p:spPr>
            <a:xfrm>
              <a:off x="6252492" y="4688954"/>
              <a:ext cx="237823" cy="2001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CDFEE6-1915-9ACA-A11B-6B8EB295C337}"/>
                </a:ext>
              </a:extLst>
            </p:cNvPr>
            <p:cNvSpPr txBox="1"/>
            <p:nvPr/>
          </p:nvSpPr>
          <p:spPr>
            <a:xfrm>
              <a:off x="6414977" y="4651083"/>
              <a:ext cx="7978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27%</a:t>
              </a:r>
              <a:endParaRPr lang="en-ID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566F934-E40F-3218-97F0-47385A2A26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668077"/>
              </p:ext>
            </p:extLst>
          </p:nvPr>
        </p:nvGraphicFramePr>
        <p:xfrm>
          <a:off x="8225336" y="3662445"/>
          <a:ext cx="4276078" cy="2481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8BA201-26BA-EC43-3447-ECDFF22EB85F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23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2" name="Graphic 31" descr="Chevron arrows with solid fill">
            <a:extLst>
              <a:ext uri="{FF2B5EF4-FFF2-40B4-BE49-F238E27FC236}">
                <a16:creationId xmlns:a16="http://schemas.microsoft.com/office/drawing/2014/main" id="{91CA4436-6421-7702-27F9-BB2E2D9BDE1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12073" y="1249964"/>
            <a:ext cx="380928" cy="380928"/>
          </a:xfrm>
          <a:prstGeom prst="rect">
            <a:avLst/>
          </a:prstGeom>
        </p:spPr>
      </p:pic>
      <p:pic>
        <p:nvPicPr>
          <p:cNvPr id="37" name="Graphic 36" descr="Chevron arrows with solid fill">
            <a:extLst>
              <a:ext uri="{FF2B5EF4-FFF2-40B4-BE49-F238E27FC236}">
                <a16:creationId xmlns:a16="http://schemas.microsoft.com/office/drawing/2014/main" id="{6B1591D4-34D7-CA0B-5997-E883BA416C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33350" y="1261463"/>
            <a:ext cx="380928" cy="380928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E5D955-6208-98A6-A229-17391EDBC5E5}"/>
              </a:ext>
            </a:extLst>
          </p:cNvPr>
          <p:cNvSpPr/>
          <p:nvPr/>
        </p:nvSpPr>
        <p:spPr>
          <a:xfrm>
            <a:off x="2967582" y="1784348"/>
            <a:ext cx="1260788" cy="50925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Pengumpul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323B00A-3ED4-8565-81B5-AE3F70749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159" y="2270600"/>
            <a:ext cx="408110" cy="408110"/>
          </a:xfrm>
          <a:prstGeom prst="rect">
            <a:avLst/>
          </a:prstGeom>
        </p:spPr>
      </p:pic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4D6AEF7-6530-DC79-5CA7-7CE241E22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928911"/>
              </p:ext>
            </p:extLst>
          </p:nvPr>
        </p:nvGraphicFramePr>
        <p:xfrm>
          <a:off x="291401" y="3580640"/>
          <a:ext cx="3974500" cy="2565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510EA6-066A-CA0B-1996-BA0DFEB5FA2E}"/>
              </a:ext>
            </a:extLst>
          </p:cNvPr>
          <p:cNvSpPr/>
          <p:nvPr/>
        </p:nvSpPr>
        <p:spPr>
          <a:xfrm>
            <a:off x="1172162" y="6282511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Nilai ITO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Rendah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63FB56F-048D-9874-F0DC-5BD93BFF01B9}"/>
              </a:ext>
            </a:extLst>
          </p:cNvPr>
          <p:cNvSpPr/>
          <p:nvPr/>
        </p:nvSpPr>
        <p:spPr>
          <a:xfrm>
            <a:off x="4676082" y="6282511"/>
            <a:ext cx="2971578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Biaya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Persediaan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Tinggi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55EFC16-5749-2822-CFFA-1F11554ADBF5}"/>
              </a:ext>
            </a:extLst>
          </p:cNvPr>
          <p:cNvSpPr/>
          <p:nvPr/>
        </p:nvSpPr>
        <p:spPr>
          <a:xfrm>
            <a:off x="8592064" y="6282511"/>
            <a:ext cx="2971578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Penumpukan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Material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684522A-B962-952B-68DE-6E69B3A6FA2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72548" y="2151799"/>
            <a:ext cx="584989" cy="545104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F172FB5-9DDD-23DA-B14B-418A66F7B468}"/>
              </a:ext>
            </a:extLst>
          </p:cNvPr>
          <p:cNvSpPr/>
          <p:nvPr/>
        </p:nvSpPr>
        <p:spPr>
          <a:xfrm>
            <a:off x="542069" y="2814596"/>
            <a:ext cx="1350173" cy="45189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Manufaktur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Botol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PET)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3A8E7F6-9866-4BC9-8149-D378F70C345F}"/>
              </a:ext>
            </a:extLst>
          </p:cNvPr>
          <p:cNvSpPr/>
          <p:nvPr/>
        </p:nvSpPr>
        <p:spPr>
          <a:xfrm>
            <a:off x="2337084" y="2822373"/>
            <a:ext cx="1198022" cy="4463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Konsumen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Rumah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Tangga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39BA020-1BD2-2AC0-733B-CD64BCFBF858}"/>
              </a:ext>
            </a:extLst>
          </p:cNvPr>
          <p:cNvSpPr/>
          <p:nvPr/>
        </p:nvSpPr>
        <p:spPr>
          <a:xfrm>
            <a:off x="3988792" y="2819962"/>
            <a:ext cx="1134865" cy="44633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Waste Collection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9B98038-BAE9-1725-C60B-EFA7002A3649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1892242" y="3040545"/>
            <a:ext cx="444842" cy="49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F19BC17-24ED-60DB-E6AC-6B69861D3E7F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 flipV="1">
            <a:off x="3535106" y="3043132"/>
            <a:ext cx="453686" cy="241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E46A6C04-8B5B-2C5E-0C68-DA27B4A8F4A1}"/>
              </a:ext>
            </a:extLst>
          </p:cNvPr>
          <p:cNvCxnSpPr>
            <a:stCxn id="58" idx="0"/>
            <a:endCxn id="24" idx="2"/>
          </p:cNvCxnSpPr>
          <p:nvPr/>
        </p:nvCxnSpPr>
        <p:spPr>
          <a:xfrm rot="16200000" flipV="1">
            <a:off x="3813923" y="2077659"/>
            <a:ext cx="526356" cy="958249"/>
          </a:xfrm>
          <a:prstGeom prst="curvedConnector3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738B4B7-6C66-D51C-895A-F7BAD41E2EC5}"/>
              </a:ext>
            </a:extLst>
          </p:cNvPr>
          <p:cNvCxnSpPr>
            <a:cxnSpLocks/>
            <a:stCxn id="24" idx="3"/>
            <a:endCxn id="162" idx="1"/>
          </p:cNvCxnSpPr>
          <p:nvPr/>
        </p:nvCxnSpPr>
        <p:spPr>
          <a:xfrm>
            <a:off x="4228370" y="2038977"/>
            <a:ext cx="769125" cy="31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32E117AB-1FBB-B156-3E97-68970D2D5990}"/>
              </a:ext>
            </a:extLst>
          </p:cNvPr>
          <p:cNvCxnSpPr>
            <a:cxnSpLocks/>
            <a:stCxn id="172" idx="1"/>
            <a:endCxn id="162" idx="2"/>
          </p:cNvCxnSpPr>
          <p:nvPr/>
        </p:nvCxnSpPr>
        <p:spPr>
          <a:xfrm rot="10800000">
            <a:off x="5546748" y="2296801"/>
            <a:ext cx="515692" cy="749241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Curved 169">
            <a:extLst>
              <a:ext uri="{FF2B5EF4-FFF2-40B4-BE49-F238E27FC236}">
                <a16:creationId xmlns:a16="http://schemas.microsoft.com/office/drawing/2014/main" id="{A8AD7F85-F864-6F60-9C2A-B482DF7EEBB9}"/>
              </a:ext>
            </a:extLst>
          </p:cNvPr>
          <p:cNvCxnSpPr>
            <a:cxnSpLocks/>
            <a:stCxn id="162" idx="3"/>
            <a:endCxn id="172" idx="0"/>
          </p:cNvCxnSpPr>
          <p:nvPr/>
        </p:nvCxnSpPr>
        <p:spPr>
          <a:xfrm>
            <a:off x="6096000" y="2042172"/>
            <a:ext cx="515693" cy="761927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05631519-4219-7FEC-D7C2-2AC2CBAC745F}"/>
              </a:ext>
            </a:extLst>
          </p:cNvPr>
          <p:cNvSpPr/>
          <p:nvPr/>
        </p:nvSpPr>
        <p:spPr>
          <a:xfrm>
            <a:off x="8931006" y="2786080"/>
            <a:ext cx="1177091" cy="48388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Serpihan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PET</a:t>
            </a:r>
            <a:endParaRPr lang="en-ID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F82DC1CB-7E8D-7250-380D-2B7DCFB7061F}"/>
              </a:ext>
            </a:extLst>
          </p:cNvPr>
          <p:cNvSpPr/>
          <p:nvPr/>
        </p:nvSpPr>
        <p:spPr>
          <a:xfrm>
            <a:off x="10324125" y="2780601"/>
            <a:ext cx="1340989" cy="4838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Manufaktur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Barang</a:t>
            </a:r>
            <a:r>
              <a:rPr lang="en-US" sz="1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Jadi)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7B583DE-095F-6505-A3CA-DBA06A07FF1E}"/>
              </a:ext>
            </a:extLst>
          </p:cNvPr>
          <p:cNvCxnSpPr>
            <a:stCxn id="171" idx="0"/>
            <a:endCxn id="169" idx="2"/>
          </p:cNvCxnSpPr>
          <p:nvPr/>
        </p:nvCxnSpPr>
        <p:spPr>
          <a:xfrm flipH="1" flipV="1">
            <a:off x="8195735" y="2014422"/>
            <a:ext cx="2948" cy="784181"/>
          </a:xfrm>
          <a:prstGeom prst="line">
            <a:avLst/>
          </a:prstGeom>
          <a:ln w="12700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255912CE-F973-CD61-6D27-A8CF14A07810}"/>
              </a:ext>
            </a:extLst>
          </p:cNvPr>
          <p:cNvCxnSpPr>
            <a:cxnSpLocks/>
            <a:stCxn id="175" idx="2"/>
            <a:endCxn id="57" idx="2"/>
          </p:cNvCxnSpPr>
          <p:nvPr/>
        </p:nvCxnSpPr>
        <p:spPr>
          <a:xfrm rot="5400000">
            <a:off x="6963245" y="-762664"/>
            <a:ext cx="4227" cy="8058525"/>
          </a:xfrm>
          <a:prstGeom prst="bentConnector3">
            <a:avLst>
              <a:gd name="adj1" fmla="val 443981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DB9473E8-C486-1D52-D259-F228DE9F1F1B}"/>
              </a:ext>
            </a:extLst>
          </p:cNvPr>
          <p:cNvCxnSpPr>
            <a:cxnSpLocks/>
            <a:stCxn id="171" idx="3"/>
            <a:endCxn id="174" idx="2"/>
          </p:cNvCxnSpPr>
          <p:nvPr/>
        </p:nvCxnSpPr>
        <p:spPr>
          <a:xfrm flipV="1">
            <a:off x="8725147" y="3028022"/>
            <a:ext cx="205859" cy="125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D87DFA7E-19F0-29A0-9844-84BF69642E7C}"/>
              </a:ext>
            </a:extLst>
          </p:cNvPr>
          <p:cNvCxnSpPr>
            <a:cxnSpLocks/>
            <a:stCxn id="174" idx="6"/>
            <a:endCxn id="175" idx="1"/>
          </p:cNvCxnSpPr>
          <p:nvPr/>
        </p:nvCxnSpPr>
        <p:spPr>
          <a:xfrm flipV="1">
            <a:off x="10108097" y="3022543"/>
            <a:ext cx="216028" cy="54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Graphic 1039" descr="Truck with solid fill">
            <a:extLst>
              <a:ext uri="{FF2B5EF4-FFF2-40B4-BE49-F238E27FC236}">
                <a16:creationId xmlns:a16="http://schemas.microsoft.com/office/drawing/2014/main" id="{248110DC-FF27-7D5B-C12F-A980C8FDE1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203104" y="2817379"/>
            <a:ext cx="469805" cy="469805"/>
          </a:xfrm>
          <a:prstGeom prst="rect">
            <a:avLst/>
          </a:prstGeom>
        </p:spPr>
      </p:pic>
      <p:pic>
        <p:nvPicPr>
          <p:cNvPr id="1044" name="Graphic 1043" descr="Gears with solid fill">
            <a:extLst>
              <a:ext uri="{FF2B5EF4-FFF2-40B4-BE49-F238E27FC236}">
                <a16:creationId xmlns:a16="http://schemas.microsoft.com/office/drawing/2014/main" id="{308606A3-B0B3-A754-3FE5-0FB6B9BCDDB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22700" y="2498074"/>
            <a:ext cx="408110" cy="408110"/>
          </a:xfrm>
          <a:prstGeom prst="rect">
            <a:avLst/>
          </a:prstGeom>
        </p:spPr>
      </p:pic>
      <p:pic>
        <p:nvPicPr>
          <p:cNvPr id="1048" name="Graphic 1047" descr="Exclamation mark with solid fill">
            <a:extLst>
              <a:ext uri="{FF2B5EF4-FFF2-40B4-BE49-F238E27FC236}">
                <a16:creationId xmlns:a16="http://schemas.microsoft.com/office/drawing/2014/main" id="{5EEB96F1-C9DA-4E9C-0EF9-859B5060F3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175785" y="1784621"/>
            <a:ext cx="408263" cy="4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63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2" grpId="0" animBg="1"/>
      <p:bldP spid="169" grpId="0" animBg="1"/>
      <p:bldP spid="171" grpId="0" animBg="1"/>
      <p:bldP spid="172" grpId="0" animBg="1"/>
      <p:bldP spid="10" grpId="0" animBg="1"/>
      <p:bldP spid="44" grpId="0"/>
      <p:bldP spid="140" grpId="0"/>
      <p:bldP spid="142" grpId="0"/>
      <p:bldGraphic spid="27" grpId="0">
        <p:bldAsOne/>
      </p:bldGraphic>
      <p:bldP spid="24" grpId="0" animBg="1"/>
      <p:bldP spid="56" grpId="0" animBg="1"/>
      <p:bldP spid="57" grpId="0" animBg="1"/>
      <p:bldP spid="58" grpId="0" animBg="1"/>
      <p:bldP spid="174" grpId="0" animBg="1"/>
      <p:bldP spid="1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Tinjauan 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Mixed Integer Linear Programming 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(MILP) dan model permasalahan optimasi persediaan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E7FCD1-F4C8-358D-E504-365898E1946E}"/>
              </a:ext>
            </a:extLst>
          </p:cNvPr>
          <p:cNvSpPr txBox="1"/>
          <p:nvPr/>
        </p:nvSpPr>
        <p:spPr>
          <a:xfrm>
            <a:off x="337393" y="1263578"/>
            <a:ext cx="11256729" cy="119181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penyelesaian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dimana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dibuat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output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bernilai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integer (Taha, 2007)</a:t>
            </a:r>
          </a:p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realistis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fleksibel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berskala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kompleks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Atabay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2018)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kalkulasi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Haksever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2005),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single-objective 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Atabay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2018)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CE75C0-D73B-CB1C-2065-D1818EC354C3}"/>
                  </a:ext>
                </a:extLst>
              </p:cNvPr>
              <p:cNvSpPr txBox="1"/>
              <p:nvPr/>
            </p:nvSpPr>
            <p:spPr>
              <a:xfrm>
                <a:off x="7639903" y="4324399"/>
                <a:ext cx="417117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Sumber</a:t>
                </a:r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Mohammadi &amp; </a:t>
                </a:r>
                <a:r>
                  <a:rPr lang="en-US" sz="12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Shekarian</a:t>
                </a:r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(2017);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Tap (2012)</a:t>
                </a:r>
                <a:endParaRPr lang="en-ID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CE75C0-D73B-CB1C-2065-D1818EC35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903" y="4324399"/>
                <a:ext cx="4171170" cy="276999"/>
              </a:xfrm>
              <a:prstGeom prst="rect">
                <a:avLst/>
              </a:prstGeom>
              <a:blipFill>
                <a:blip r:embed="rId4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AFE6B5-D382-82E7-8A38-ED9C608D6BAF}"/>
              </a:ext>
            </a:extLst>
          </p:cNvPr>
          <p:cNvSpPr/>
          <p:nvPr/>
        </p:nvSpPr>
        <p:spPr>
          <a:xfrm>
            <a:off x="563536" y="5960898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Lot-Sizing Problem</a:t>
            </a:r>
            <a:endParaRPr lang="en-ID" sz="1600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AC6B8-D291-E0BC-57AC-5AA2510898D5}"/>
              </a:ext>
            </a:extLst>
          </p:cNvPr>
          <p:cNvSpPr txBox="1"/>
          <p:nvPr/>
        </p:nvSpPr>
        <p:spPr>
          <a:xfrm>
            <a:off x="3641745" y="5894057"/>
            <a:ext cx="79218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Masalah optimisasi persediaan yang melibatkan penentuan kapan dan berapa banyak barang yang akan dipesan pada setiap periode untuk memenuhi permintaan dengan biaya minimum (Fiorotto et al, 2016)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15193433-D9AB-19BF-3116-65C3E20CDB60}"/>
              </a:ext>
            </a:extLst>
          </p:cNvPr>
          <p:cNvSpPr/>
          <p:nvPr/>
        </p:nvSpPr>
        <p:spPr>
          <a:xfrm>
            <a:off x="3080945" y="4774196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9470FA-A6B9-BA1E-8B86-92375111D62F}"/>
              </a:ext>
            </a:extLst>
          </p:cNvPr>
          <p:cNvSpPr/>
          <p:nvPr/>
        </p:nvSpPr>
        <p:spPr>
          <a:xfrm>
            <a:off x="562493" y="5358097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Planning</a:t>
            </a:r>
            <a:endParaRPr lang="en-ID" sz="1600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DB1FA0B4-928C-BB44-38B1-16C2C3619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82" y="6382361"/>
            <a:ext cx="994597" cy="3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AA44EC-EF5F-F6C7-B9CF-DDBC2C97057B}"/>
              </a:ext>
            </a:extLst>
          </p:cNvPr>
          <p:cNvSpPr txBox="1"/>
          <p:nvPr/>
        </p:nvSpPr>
        <p:spPr>
          <a:xfrm>
            <a:off x="3629234" y="4640735"/>
            <a:ext cx="7952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tingkat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akurat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kapan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berapa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(Jacobs &amp; Chase, 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5">
                <a:extLst>
                  <a:ext uri="{FF2B5EF4-FFF2-40B4-BE49-F238E27FC236}">
                    <a16:creationId xmlns:a16="http://schemas.microsoft.com/office/drawing/2014/main" id="{A8DDB16D-5093-FAA3-450F-A700CDE8B5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211065"/>
                  </p:ext>
                </p:extLst>
              </p:nvPr>
            </p:nvGraphicFramePr>
            <p:xfrm>
              <a:off x="532352" y="2705622"/>
              <a:ext cx="7223445" cy="1767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6425">
                      <a:extLst>
                        <a:ext uri="{9D8B030D-6E8A-4147-A177-3AD203B41FA5}">
                          <a16:colId xmlns:a16="http://schemas.microsoft.com/office/drawing/2014/main" val="664750160"/>
                        </a:ext>
                      </a:extLst>
                    </a:gridCol>
                    <a:gridCol w="1012874">
                      <a:extLst>
                        <a:ext uri="{9D8B030D-6E8A-4147-A177-3AD203B41FA5}">
                          <a16:colId xmlns:a16="http://schemas.microsoft.com/office/drawing/2014/main" val="3953307967"/>
                        </a:ext>
                      </a:extLst>
                    </a:gridCol>
                    <a:gridCol w="4044146">
                      <a:extLst>
                        <a:ext uri="{9D8B030D-6E8A-4147-A177-3AD203B41FA5}">
                          <a16:colId xmlns:a16="http://schemas.microsoft.com/office/drawing/2014/main" val="1159081673"/>
                        </a:ext>
                      </a:extLst>
                    </a:gridCol>
                  </a:tblGrid>
                  <a:tr h="290447"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Judul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Hasil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69793896"/>
                      </a:ext>
                    </a:extLst>
                  </a:tr>
                  <a:tr h="56595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4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MILP model for the multi-item </a:t>
                          </a:r>
                          <a:r>
                            <a:rPr lang="en-US" sz="1400" i="1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uncapacitated</a:t>
                          </a:r>
                          <a:r>
                            <a:rPr lang="en-US" sz="14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lot-sizing problem</a:t>
                          </a:r>
                          <a:endParaRPr lang="en-ID" sz="14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Mengembangkan model kuantitas dan periode waktu pesan yang optimal pada setiap produk yang meminimalkan total biaya persediaan dengan mempertimbangkan biaya pemesanan dan biaya penyimpanan pada perusahaan manufaktur serta </a:t>
                          </a:r>
                          <a:r>
                            <a:rPr lang="sv-SE" sz="14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 peramalan yang tepat</a:t>
                          </a:r>
                          <a:endParaRPr lang="en-ID" sz="14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8427987"/>
                      </a:ext>
                    </a:extLst>
                  </a:tr>
                  <a:tr h="56595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MIP Model Formulation for Solving the Lot-Sizing Problem</a:t>
                          </a:r>
                          <a:endParaRPr lang="en-ID" sz="14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7231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5">
                <a:extLst>
                  <a:ext uri="{FF2B5EF4-FFF2-40B4-BE49-F238E27FC236}">
                    <a16:creationId xmlns:a16="http://schemas.microsoft.com/office/drawing/2014/main" id="{A8DDB16D-5093-FAA3-450F-A700CDE8B5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211065"/>
                  </p:ext>
                </p:extLst>
              </p:nvPr>
            </p:nvGraphicFramePr>
            <p:xfrm>
              <a:off x="532352" y="2705622"/>
              <a:ext cx="7223445" cy="1767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6425">
                      <a:extLst>
                        <a:ext uri="{9D8B030D-6E8A-4147-A177-3AD203B41FA5}">
                          <a16:colId xmlns:a16="http://schemas.microsoft.com/office/drawing/2014/main" val="664750160"/>
                        </a:ext>
                      </a:extLst>
                    </a:gridCol>
                    <a:gridCol w="1012874">
                      <a:extLst>
                        <a:ext uri="{9D8B030D-6E8A-4147-A177-3AD203B41FA5}">
                          <a16:colId xmlns:a16="http://schemas.microsoft.com/office/drawing/2014/main" val="3953307967"/>
                        </a:ext>
                      </a:extLst>
                    </a:gridCol>
                    <a:gridCol w="4044146">
                      <a:extLst>
                        <a:ext uri="{9D8B030D-6E8A-4147-A177-3AD203B41FA5}">
                          <a16:colId xmlns:a16="http://schemas.microsoft.com/office/drawing/2014/main" val="115908167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Judul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Hasil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6979389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81" t="-42149" r="-233708" b="-107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Mengembangkan model kuantitas dan periode waktu pesan yang optimal pada setiap produk yang meminimalkan total biaya persediaan dengan mempertimbangkan biaya pemesanan dan biaya penyimpanan pada perusahaan manufaktur serta </a:t>
                          </a:r>
                          <a:r>
                            <a:rPr lang="sv-SE" sz="14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 peramalan yang tepat</a:t>
                          </a:r>
                          <a:endParaRPr lang="en-ID" sz="14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8427987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81" t="-143333" r="-233708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72314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8C6E6388-B49B-EA63-0982-25B7CA221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797" y="2769496"/>
            <a:ext cx="2132445" cy="1521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BCB765-462C-6CCC-2D6F-CF1BF0C03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5309" y="2776374"/>
            <a:ext cx="1487255" cy="152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FA2E927-8AE9-4254-0AD5-9FF97613A054}"/>
              </a:ext>
            </a:extLst>
          </p:cNvPr>
          <p:cNvSpPr/>
          <p:nvPr/>
        </p:nvSpPr>
        <p:spPr>
          <a:xfrm>
            <a:off x="562493" y="4743418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en-ID" sz="1600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E5BA4627-28C1-7D1F-2C2A-C7104A10E76A}"/>
              </a:ext>
            </a:extLst>
          </p:cNvPr>
          <p:cNvSpPr/>
          <p:nvPr/>
        </p:nvSpPr>
        <p:spPr>
          <a:xfrm>
            <a:off x="3108381" y="5382150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EF86EEC8-7A30-2D41-F155-ADDA8905A856}"/>
              </a:ext>
            </a:extLst>
          </p:cNvPr>
          <p:cNvSpPr/>
          <p:nvPr/>
        </p:nvSpPr>
        <p:spPr>
          <a:xfrm>
            <a:off x="3122099" y="5979156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B49F762-20DD-FA9C-467D-64918F6C8714}"/>
              </a:ext>
            </a:extLst>
          </p:cNvPr>
          <p:cNvCxnSpPr>
            <a:stCxn id="42" idx="2"/>
            <a:endCxn id="9" idx="0"/>
          </p:cNvCxnSpPr>
          <p:nvPr/>
        </p:nvCxnSpPr>
        <p:spPr>
          <a:xfrm>
            <a:off x="1773781" y="5110562"/>
            <a:ext cx="0" cy="2475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FD3BC6-94BF-C9A1-E934-3BF2908B26A5}"/>
              </a:ext>
            </a:extLst>
          </p:cNvPr>
          <p:cNvCxnSpPr/>
          <p:nvPr/>
        </p:nvCxnSpPr>
        <p:spPr>
          <a:xfrm flipH="1" flipV="1">
            <a:off x="281354" y="126609"/>
            <a:ext cx="56039" cy="7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BF60BA-3AE2-FBE3-BED4-A4C78FAF86F1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773781" y="5725241"/>
            <a:ext cx="1043" cy="2356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D946B9-4B1C-DA99-A6B4-BB93D11FEB61}"/>
              </a:ext>
            </a:extLst>
          </p:cNvPr>
          <p:cNvSpPr/>
          <p:nvPr/>
        </p:nvSpPr>
        <p:spPr>
          <a:xfrm>
            <a:off x="411346" y="2439699"/>
            <a:ext cx="3251927" cy="2427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Terdahulu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B1CB90-6871-F87A-5E45-B026BD5FE4F2}"/>
              </a:ext>
            </a:extLst>
          </p:cNvPr>
          <p:cNvSpPr/>
          <p:nvPr/>
        </p:nvSpPr>
        <p:spPr>
          <a:xfrm>
            <a:off x="521674" y="1136137"/>
            <a:ext cx="11057207" cy="230962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MILP 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027F2-E3A2-D12C-DD6C-91DD2CA7C80D}"/>
              </a:ext>
            </a:extLst>
          </p:cNvPr>
          <p:cNvSpPr txBox="1"/>
          <p:nvPr/>
        </p:nvSpPr>
        <p:spPr>
          <a:xfrm>
            <a:off x="3623348" y="5271818"/>
            <a:ext cx="7952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kuantitas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pesan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efisien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biaya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minimum (Kusuma &amp; Hakim, 2020)</a:t>
            </a:r>
            <a:endParaRPr lang="en-ID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84219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0" grpId="0"/>
      <p:bldP spid="10" grpId="0" animBg="1"/>
      <p:bldP spid="15" grpId="0"/>
      <p:bldP spid="16" grpId="0" animBg="1"/>
      <p:bldP spid="9" grpId="0" animBg="1"/>
      <p:bldP spid="32" grpId="0"/>
      <p:bldP spid="42" grpId="0" animBg="1"/>
      <p:bldP spid="43" grpId="0" animBg="1"/>
      <p:bldP spid="45" grpId="0" animBg="1"/>
      <p:bldP spid="11" grpId="0"/>
      <p:bldP spid="13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Tinjauan 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Mixed Integer Linear Programming 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(MILP) dan model permasalahan optimasi persediaan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E7FCD1-F4C8-358D-E504-365898E1946E}"/>
              </a:ext>
            </a:extLst>
          </p:cNvPr>
          <p:cNvSpPr txBox="1"/>
          <p:nvPr/>
        </p:nvSpPr>
        <p:spPr>
          <a:xfrm>
            <a:off x="2891222" y="1889600"/>
            <a:ext cx="8850612" cy="391596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Keputusan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investasi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penting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tingkat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prioritas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perlu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pertimbangan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/>
              <a:t>Johns &amp; Harding, 2001)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dioptimalkan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perencanaan</a:t>
            </a:r>
            <a:r>
              <a:rPr lang="en-US" sz="1600" dirty="0"/>
              <a:t> yang </a:t>
            </a:r>
            <a:r>
              <a:rPr lang="en-US" sz="1600" dirty="0" err="1"/>
              <a:t>baik</a:t>
            </a:r>
            <a:r>
              <a:rPr lang="en-US" sz="1600" dirty="0"/>
              <a:t> dan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yang optimal (</a:t>
            </a:r>
            <a:r>
              <a:rPr lang="en-US" sz="1600" dirty="0" err="1"/>
              <a:t>Pinedo</a:t>
            </a:r>
            <a:r>
              <a:rPr lang="en-US" sz="1600" dirty="0"/>
              <a:t>, 2005)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keputusan</a:t>
            </a:r>
            <a:r>
              <a:rPr lang="en-US" sz="1600" dirty="0"/>
              <a:t>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pemesanan</a:t>
            </a:r>
            <a:r>
              <a:rPr lang="en-US" sz="1600" dirty="0"/>
              <a:t> dan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pesan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menghasilkan</a:t>
            </a:r>
            <a:r>
              <a:rPr lang="en-US" sz="1600" dirty="0"/>
              <a:t> total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yang minimum (Kusuma &amp; Hakim, 2020)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komponen</a:t>
            </a:r>
            <a:r>
              <a:rPr lang="en-US" sz="1600" dirty="0"/>
              <a:t> </a:t>
            </a:r>
            <a:r>
              <a:rPr lang="en-US" sz="1600" dirty="0" err="1"/>
              <a:t>biaya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yang </a:t>
            </a:r>
            <a:r>
              <a:rPr lang="en-US" sz="1600" dirty="0" err="1"/>
              <a:t>dikemukakan</a:t>
            </a:r>
            <a:r>
              <a:rPr lang="en-US" sz="1600" dirty="0"/>
              <a:t> oleh Jacobs &amp; Chase (2014),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i="1" dirty="0"/>
              <a:t>ordering cost</a:t>
            </a:r>
            <a:r>
              <a:rPr lang="en-US" sz="1600" dirty="0"/>
              <a:t>, </a:t>
            </a:r>
            <a:r>
              <a:rPr lang="en-US" sz="1600" i="1" dirty="0"/>
              <a:t>setup cost</a:t>
            </a:r>
            <a:r>
              <a:rPr lang="en-US" sz="1600" dirty="0"/>
              <a:t>, </a:t>
            </a:r>
            <a:r>
              <a:rPr lang="en-US" sz="1600" i="1" dirty="0"/>
              <a:t>holding cost</a:t>
            </a:r>
            <a:r>
              <a:rPr lang="en-US" sz="1600" dirty="0"/>
              <a:t>, dan </a:t>
            </a:r>
            <a:r>
              <a:rPr lang="en-US" sz="1600" i="1" dirty="0"/>
              <a:t>shortage cost</a:t>
            </a:r>
            <a:r>
              <a:rPr lang="en-US" sz="1600" dirty="0"/>
              <a:t>. </a:t>
            </a:r>
            <a:endParaRPr lang="en-ID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penilaian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(Jacobs &amp; Chase, 2014) FIFO LIFO </a:t>
            </a:r>
            <a:r>
              <a:rPr lang="en-US" sz="1600" i="1" dirty="0"/>
              <a:t>weighted average </a:t>
            </a:r>
            <a:r>
              <a:rPr lang="en-US" sz="1600" dirty="0"/>
              <a:t>Harga </a:t>
            </a:r>
            <a:r>
              <a:rPr lang="en-US" sz="1600" dirty="0" err="1"/>
              <a:t>standar</a:t>
            </a:r>
            <a:r>
              <a:rPr lang="en-US" sz="1600" dirty="0"/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Tingkat </a:t>
            </a:r>
            <a:r>
              <a:rPr lang="en-US" sz="1600" dirty="0" err="1"/>
              <a:t>perputaran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salah </a:t>
            </a:r>
            <a:r>
              <a:rPr lang="en-US" sz="1600" dirty="0" err="1"/>
              <a:t>satu</a:t>
            </a:r>
            <a:r>
              <a:rPr lang="en-US" sz="1600" dirty="0"/>
              <a:t> parameter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mengukur</a:t>
            </a:r>
            <a:r>
              <a:rPr lang="en-US" sz="1600" dirty="0"/>
              <a:t> </a:t>
            </a:r>
            <a:r>
              <a:rPr lang="en-US" sz="1600" dirty="0" err="1"/>
              <a:t>kinerja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dan </a:t>
            </a:r>
            <a:r>
              <a:rPr lang="en-US" sz="1600" dirty="0" err="1"/>
              <a:t>efektivitas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(Heizer &amp; Render, 2014).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Parameter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rasio</a:t>
            </a:r>
            <a:r>
              <a:rPr lang="en-US" sz="1600" dirty="0"/>
              <a:t> yang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berapa</a:t>
            </a:r>
            <a:r>
              <a:rPr lang="en-US" sz="1600" dirty="0"/>
              <a:t> kali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aktivitas</a:t>
            </a:r>
            <a:r>
              <a:rPr lang="en-US" sz="1600" dirty="0"/>
              <a:t> </a:t>
            </a:r>
            <a:r>
              <a:rPr lang="en-US" sz="1600" dirty="0" err="1"/>
              <a:t>penjualan</a:t>
            </a:r>
            <a:r>
              <a:rPr lang="en-US" sz="1600" dirty="0"/>
              <a:t> dan </a:t>
            </a:r>
            <a:r>
              <a:rPr lang="en-US" sz="1600" dirty="0" err="1"/>
              <a:t>penggantian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en-US" sz="1600" dirty="0" err="1"/>
              <a:t>selama</a:t>
            </a:r>
            <a:r>
              <a:rPr lang="en-US" sz="1600" dirty="0"/>
              <a:t> </a:t>
            </a:r>
            <a:r>
              <a:rPr lang="en-US" sz="1600" dirty="0" err="1"/>
              <a:t>periode</a:t>
            </a:r>
            <a:r>
              <a:rPr lang="en-US" sz="1600" dirty="0"/>
              <a:t> </a:t>
            </a:r>
            <a:r>
              <a:rPr lang="en-US" sz="1600" dirty="0" err="1"/>
              <a:t>tertentu</a:t>
            </a:r>
            <a:r>
              <a:rPr lang="en-US" sz="1600" dirty="0"/>
              <a:t> (Kwak, 2019).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FD3BC6-94BF-C9A1-E934-3BF2908B26A5}"/>
              </a:ext>
            </a:extLst>
          </p:cNvPr>
          <p:cNvCxnSpPr/>
          <p:nvPr/>
        </p:nvCxnSpPr>
        <p:spPr>
          <a:xfrm flipH="1" flipV="1">
            <a:off x="281354" y="126609"/>
            <a:ext cx="56039" cy="7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77C7C7-CD30-92DE-3F6C-CEF2349556DA}"/>
              </a:ext>
            </a:extLst>
          </p:cNvPr>
          <p:cNvSpPr/>
          <p:nvPr/>
        </p:nvSpPr>
        <p:spPr>
          <a:xfrm>
            <a:off x="566145" y="1550338"/>
            <a:ext cx="2265771" cy="1031658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0A37B0-5857-A3D7-302A-A4326C1A2A24}"/>
              </a:ext>
            </a:extLst>
          </p:cNvPr>
          <p:cNvSpPr/>
          <p:nvPr/>
        </p:nvSpPr>
        <p:spPr>
          <a:xfrm>
            <a:off x="553943" y="2753240"/>
            <a:ext cx="2265771" cy="1031658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Turnover</a:t>
            </a:r>
            <a:endParaRPr lang="en-ID" sz="1600" b="1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E15EC3-5824-4E5D-6026-20B115D996FE}"/>
              </a:ext>
            </a:extLst>
          </p:cNvPr>
          <p:cNvSpPr/>
          <p:nvPr/>
        </p:nvSpPr>
        <p:spPr>
          <a:xfrm>
            <a:off x="553943" y="3991495"/>
            <a:ext cx="2265771" cy="1031658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endParaRPr lang="en-ID" sz="1600" b="1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5EA468-5880-1E71-D330-B3DE8BC573D6}"/>
              </a:ext>
            </a:extLst>
          </p:cNvPr>
          <p:cNvSpPr/>
          <p:nvPr/>
        </p:nvSpPr>
        <p:spPr>
          <a:xfrm>
            <a:off x="598414" y="5202885"/>
            <a:ext cx="2265771" cy="1031658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</a:t>
            </a:r>
            <a:endParaRPr lang="en-ID" sz="1600" b="1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095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0" grpId="0" animBg="1"/>
      <p:bldP spid="11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Tinjauan 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Mixed Integer Linear Programming 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(MILP) dan model permasalahan optimasi persediaan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E7FCD1-F4C8-358D-E504-365898E1946E}"/>
              </a:ext>
            </a:extLst>
          </p:cNvPr>
          <p:cNvSpPr txBox="1"/>
          <p:nvPr/>
        </p:nvSpPr>
        <p:spPr>
          <a:xfrm>
            <a:off x="2775243" y="1334999"/>
            <a:ext cx="8850612" cy="500562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Menurut</a:t>
            </a:r>
            <a:r>
              <a:rPr lang="en-US" sz="1600" dirty="0"/>
              <a:t> Arnold et al. (2012),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en-US" sz="1600" dirty="0" err="1"/>
              <a:t>pengaman</a:t>
            </a:r>
            <a:r>
              <a:rPr lang="en-US" sz="1600" dirty="0"/>
              <a:t> </a:t>
            </a:r>
            <a:r>
              <a:rPr lang="en-US" sz="1600" dirty="0" err="1"/>
              <a:t>disebut</a:t>
            </a:r>
            <a:r>
              <a:rPr lang="en-US" sz="1600" dirty="0"/>
              <a:t> juga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en-US" sz="1600" dirty="0" err="1"/>
              <a:t>fluktuasi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mencegah</a:t>
            </a:r>
            <a:r>
              <a:rPr lang="en-US" sz="1600" dirty="0"/>
              <a:t> </a:t>
            </a:r>
            <a:r>
              <a:rPr lang="en-US" sz="1600" dirty="0" err="1"/>
              <a:t>disrupsi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manufaktur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pelanggan</a:t>
            </a:r>
            <a:r>
              <a:rPr lang="en-US" sz="1600" dirty="0"/>
              <a:t> </a:t>
            </a:r>
            <a:r>
              <a:rPr lang="en-US" sz="1600" dirty="0" err="1"/>
              <a:t>akibat</a:t>
            </a:r>
            <a:r>
              <a:rPr lang="en-US" sz="1600" dirty="0"/>
              <a:t> </a:t>
            </a:r>
            <a:r>
              <a:rPr lang="en-US" sz="1600" dirty="0" err="1"/>
              <a:t>ketidakpastian</a:t>
            </a:r>
            <a:r>
              <a:rPr lang="en-US" sz="1600" dirty="0"/>
              <a:t> </a:t>
            </a:r>
            <a:r>
              <a:rPr lang="en-US" sz="1600" dirty="0" err="1"/>
              <a:t>acak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fluktuasi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. Nilai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en-US" sz="1600" dirty="0" err="1"/>
              <a:t>pengaman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dipengaruhi</a:t>
            </a:r>
            <a:r>
              <a:rPr lang="en-US" sz="1600" dirty="0"/>
              <a:t> oleh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faktor</a:t>
            </a:r>
            <a:r>
              <a:rPr lang="en-US" sz="1600" dirty="0"/>
              <a:t> (Kusuma &amp; Hakim, 2020): </a:t>
            </a:r>
            <a:r>
              <a:rPr lang="en-US" sz="1600" i="1" dirty="0"/>
              <a:t>reorder point Service level</a:t>
            </a:r>
            <a:r>
              <a:rPr lang="en-US" sz="1600" dirty="0"/>
              <a:t>  </a:t>
            </a:r>
            <a:r>
              <a:rPr lang="en-US" sz="1600" i="1" dirty="0"/>
              <a:t>Lead time </a:t>
            </a:r>
            <a:r>
              <a:rPr lang="en-US" sz="1600" dirty="0" err="1"/>
              <a:t>Variabilitas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. Waters (2003)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Peramalan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prediksi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proyeksi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layanan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(Heizer &amp; Render, 2014).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Salah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pertimbangan</a:t>
            </a:r>
            <a:r>
              <a:rPr lang="en-US" sz="1600" dirty="0"/>
              <a:t> </a:t>
            </a:r>
            <a:r>
              <a:rPr lang="en-US" sz="1600" dirty="0" err="1"/>
              <a:t>manajemen</a:t>
            </a:r>
            <a:r>
              <a:rPr lang="en-US" sz="1600" dirty="0"/>
              <a:t> </a:t>
            </a:r>
            <a:r>
              <a:rPr lang="en-US" sz="1600" dirty="0" err="1"/>
              <a:t>persediaan</a:t>
            </a:r>
            <a:r>
              <a:rPr lang="en-US" sz="1600" dirty="0"/>
              <a:t> </a:t>
            </a:r>
            <a:r>
              <a:rPr lang="en-US" sz="1600" dirty="0" err="1"/>
              <a:t>perusahaan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bagaimana</a:t>
            </a:r>
            <a:r>
              <a:rPr lang="en-US" sz="1600" dirty="0"/>
              <a:t> </a:t>
            </a:r>
            <a:r>
              <a:rPr lang="en-US" sz="1600" dirty="0" err="1"/>
              <a:t>mengestimasi</a:t>
            </a:r>
            <a:r>
              <a:rPr lang="en-US" sz="1600" dirty="0"/>
              <a:t> </a:t>
            </a:r>
            <a:r>
              <a:rPr lang="en-US" sz="1600" dirty="0" err="1"/>
              <a:t>siklus</a:t>
            </a:r>
            <a:r>
              <a:rPr lang="en-US" sz="1600" dirty="0"/>
              <a:t> </a:t>
            </a:r>
            <a:r>
              <a:rPr lang="en-US" sz="1600" dirty="0" err="1"/>
              <a:t>fluktuasi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(Mohammadi &amp; </a:t>
            </a:r>
            <a:r>
              <a:rPr lang="en-US" sz="1600" dirty="0" err="1"/>
              <a:t>Shekarian</a:t>
            </a:r>
            <a:r>
              <a:rPr lang="en-US" sz="1600" dirty="0"/>
              <a:t>, 2017).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berbagai</a:t>
            </a:r>
            <a:r>
              <a:rPr lang="en-US" sz="1600" dirty="0"/>
              <a:t> </a:t>
            </a:r>
            <a:r>
              <a:rPr lang="en-US" sz="1600" dirty="0" err="1"/>
              <a:t>macam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meramalkan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(Chopra &amp; Mendl, 2016) </a:t>
            </a:r>
            <a:r>
              <a:rPr lang="en-US" sz="1600" i="1" dirty="0"/>
              <a:t>Trend Analysis, regression analysis, exponential smoothing, moving average, </a:t>
            </a:r>
            <a:r>
              <a:rPr lang="en-US" sz="1600" dirty="0"/>
              <a:t>ARIMA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MAD MSD MAPE (</a:t>
            </a:r>
            <a:r>
              <a:rPr lang="en-US" sz="1600" dirty="0" err="1"/>
              <a:t>Phakdeewongthep</a:t>
            </a:r>
            <a:r>
              <a:rPr lang="en-US" sz="1600" dirty="0"/>
              <a:t>, 2021).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bagian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penyusunan</a:t>
            </a:r>
            <a:r>
              <a:rPr lang="en-US" sz="1600" dirty="0"/>
              <a:t> program linear (</a:t>
            </a:r>
            <a:r>
              <a:rPr lang="en-US" sz="1600" dirty="0" err="1"/>
              <a:t>Jünger</a:t>
            </a:r>
            <a:r>
              <a:rPr lang="en-US" sz="1600" dirty="0"/>
              <a:t> et al., 2010): </a:t>
            </a:r>
            <a:r>
              <a:rPr lang="en-US" sz="1600" dirty="0" err="1"/>
              <a:t>Variabel</a:t>
            </a:r>
            <a:r>
              <a:rPr lang="en-US" sz="1600" dirty="0"/>
              <a:t> </a:t>
            </a:r>
            <a:r>
              <a:rPr lang="en-US" sz="1600" dirty="0" err="1"/>
              <a:t>keputusan</a:t>
            </a:r>
            <a:r>
              <a:rPr lang="en-US" sz="1600" dirty="0"/>
              <a:t>, </a:t>
            </a:r>
            <a:r>
              <a:rPr lang="en-US" sz="1600" dirty="0" err="1"/>
              <a:t>Fungsi</a:t>
            </a:r>
            <a:r>
              <a:rPr lang="en-US" sz="1600" dirty="0"/>
              <a:t> </a:t>
            </a:r>
            <a:r>
              <a:rPr lang="en-US" sz="1600" dirty="0" err="1"/>
              <a:t>tujuan</a:t>
            </a:r>
            <a:r>
              <a:rPr lang="en-US" sz="1600" dirty="0"/>
              <a:t>, </a:t>
            </a:r>
            <a:r>
              <a:rPr lang="en-US" sz="1600" dirty="0" err="1"/>
              <a:t>Fungsi</a:t>
            </a:r>
            <a:r>
              <a:rPr lang="en-US" sz="1600" dirty="0"/>
              <a:t> </a:t>
            </a:r>
            <a:r>
              <a:rPr lang="en-US" sz="1600" dirty="0" err="1"/>
              <a:t>kendala</a:t>
            </a:r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MILP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penyelesaian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</a:t>
            </a:r>
            <a:r>
              <a:rPr lang="en-US" sz="1600" dirty="0" err="1"/>
              <a:t>dimana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model yang </a:t>
            </a:r>
            <a:r>
              <a:rPr lang="en-US" sz="1600" dirty="0" err="1"/>
              <a:t>dibuat</a:t>
            </a:r>
            <a:r>
              <a:rPr lang="en-US" sz="1600" dirty="0"/>
              <a:t> </a:t>
            </a:r>
            <a:r>
              <a:rPr lang="en-US" sz="1600" dirty="0" err="1"/>
              <a:t>memberikan</a:t>
            </a:r>
            <a:r>
              <a:rPr lang="en-US" sz="1600" dirty="0"/>
              <a:t> </a:t>
            </a:r>
            <a:r>
              <a:rPr lang="en-US" sz="1600" dirty="0" err="1"/>
              <a:t>sebagian</a:t>
            </a:r>
            <a:r>
              <a:rPr lang="en-US" sz="1600" dirty="0"/>
              <a:t> output </a:t>
            </a:r>
            <a:r>
              <a:rPr lang="en-US" sz="1600" dirty="0" err="1"/>
              <a:t>variabel</a:t>
            </a:r>
            <a:r>
              <a:rPr lang="en-US" sz="1600" dirty="0"/>
              <a:t> </a:t>
            </a:r>
            <a:r>
              <a:rPr lang="en-US" sz="1600" dirty="0" err="1"/>
              <a:t>bernilai</a:t>
            </a:r>
            <a:r>
              <a:rPr lang="en-US" sz="1600" dirty="0"/>
              <a:t> integer (Taha, 2007). MILP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program </a:t>
            </a:r>
            <a:r>
              <a:rPr lang="en-US" sz="1600" dirty="0" err="1"/>
              <a:t>optimasi</a:t>
            </a:r>
            <a:r>
              <a:rPr lang="en-US" sz="1600" dirty="0"/>
              <a:t> yang </a:t>
            </a:r>
            <a:r>
              <a:rPr lang="en-US" sz="1600" dirty="0" err="1"/>
              <a:t>melibatkan</a:t>
            </a:r>
            <a:r>
              <a:rPr lang="en-US" sz="1600" dirty="0"/>
              <a:t> </a:t>
            </a:r>
            <a:r>
              <a:rPr lang="en-US" sz="1600" dirty="0" err="1"/>
              <a:t>variabel-variabel</a:t>
            </a:r>
            <a:r>
              <a:rPr lang="en-US" sz="1600" dirty="0"/>
              <a:t> integer dan </a:t>
            </a:r>
            <a:r>
              <a:rPr lang="en-US" sz="1600" dirty="0" err="1"/>
              <a:t>kontinu</a:t>
            </a:r>
            <a:r>
              <a:rPr lang="en-US" sz="1600" dirty="0"/>
              <a:t> (</a:t>
            </a:r>
            <a:r>
              <a:rPr lang="en-US" sz="1600" dirty="0" err="1"/>
              <a:t>Pochet</a:t>
            </a:r>
            <a:r>
              <a:rPr lang="en-US" sz="1600" dirty="0"/>
              <a:t>, 2005)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FD3BC6-94BF-C9A1-E934-3BF2908B26A5}"/>
              </a:ext>
            </a:extLst>
          </p:cNvPr>
          <p:cNvCxnSpPr/>
          <p:nvPr/>
        </p:nvCxnSpPr>
        <p:spPr>
          <a:xfrm flipH="1" flipV="1">
            <a:off x="281354" y="126609"/>
            <a:ext cx="56039" cy="7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B1CB90-6871-F87A-5E45-B026BD5FE4F2}"/>
              </a:ext>
            </a:extLst>
          </p:cNvPr>
          <p:cNvSpPr/>
          <p:nvPr/>
        </p:nvSpPr>
        <p:spPr>
          <a:xfrm>
            <a:off x="566145" y="1550338"/>
            <a:ext cx="2265771" cy="1031658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MILP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A1FF8F-87DD-AFB4-8ABA-40C313F483D3}"/>
              </a:ext>
            </a:extLst>
          </p:cNvPr>
          <p:cNvSpPr/>
          <p:nvPr/>
        </p:nvSpPr>
        <p:spPr>
          <a:xfrm>
            <a:off x="553943" y="2753240"/>
            <a:ext cx="2265771" cy="1031658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ID" sz="1600" b="1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D76FF4-7737-1341-AF56-5A263CE90ED4}"/>
              </a:ext>
            </a:extLst>
          </p:cNvPr>
          <p:cNvSpPr/>
          <p:nvPr/>
        </p:nvSpPr>
        <p:spPr>
          <a:xfrm>
            <a:off x="553943" y="3991495"/>
            <a:ext cx="2265771" cy="1031658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Gurobi</a:t>
            </a:r>
            <a:r>
              <a:rPr lang="en-US" sz="1600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Optimizer</a:t>
            </a:r>
            <a:endParaRPr lang="en-ID" sz="1600" b="1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77417D9-6BA9-D101-48D8-11759A6E5206}"/>
              </a:ext>
            </a:extLst>
          </p:cNvPr>
          <p:cNvSpPr/>
          <p:nvPr/>
        </p:nvSpPr>
        <p:spPr>
          <a:xfrm>
            <a:off x="598414" y="5202885"/>
            <a:ext cx="2265771" cy="1031658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MILP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189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3" grpId="0" animBg="1"/>
      <p:bldP spid="11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20D828-6DD1-446D-4980-DC6094082F4B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94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36B7AF-2DD3-DF75-0193-D01C0AACF424}"/>
              </a:ext>
            </a:extLst>
          </p:cNvPr>
          <p:cNvSpPr/>
          <p:nvPr/>
        </p:nvSpPr>
        <p:spPr>
          <a:xfrm>
            <a:off x="522634" y="1264249"/>
            <a:ext cx="7256799" cy="267693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Rumusan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Masalah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Rumusan, tujuan, dan batasan penelitian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51BEC2-38B4-8538-38BE-39BAAD83EF3D}"/>
              </a:ext>
            </a:extLst>
          </p:cNvPr>
          <p:cNvSpPr/>
          <p:nvPr/>
        </p:nvSpPr>
        <p:spPr>
          <a:xfrm rot="16200000" flipH="1" flipV="1">
            <a:off x="6853750" y="2261105"/>
            <a:ext cx="2780564" cy="694679"/>
          </a:xfrm>
          <a:prstGeom prst="triangle">
            <a:avLst>
              <a:gd name="adj" fmla="val 49189"/>
            </a:avLst>
          </a:prstGeom>
          <a:gradFill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C441F-F23A-6B00-EA42-D497A5E3559F}"/>
              </a:ext>
            </a:extLst>
          </p:cNvPr>
          <p:cNvSpPr txBox="1"/>
          <p:nvPr/>
        </p:nvSpPr>
        <p:spPr>
          <a:xfrm>
            <a:off x="8678152" y="1983485"/>
            <a:ext cx="2885491" cy="1191816"/>
          </a:xfrm>
          <a:prstGeom prst="roundRect">
            <a:avLst/>
          </a:prstGeom>
          <a:ln w="28575">
            <a:solidFill>
              <a:srgbClr val="00B0F0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CA65E-947A-63A3-4CA4-B4D8F4A28673}"/>
              </a:ext>
            </a:extLst>
          </p:cNvPr>
          <p:cNvSpPr txBox="1"/>
          <p:nvPr/>
        </p:nvSpPr>
        <p:spPr>
          <a:xfrm>
            <a:off x="1326556" y="2960001"/>
            <a:ext cx="6183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optimal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menyebabkan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kenaikan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memicu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sebesar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F9F4D-46DC-9563-EF56-A82B479EAF53}"/>
              </a:ext>
            </a:extLst>
          </p:cNvPr>
          <p:cNvSpPr txBox="1"/>
          <p:nvPr/>
        </p:nvSpPr>
        <p:spPr>
          <a:xfrm>
            <a:off x="1326556" y="2091376"/>
            <a:ext cx="6173229" cy="91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Penggunaan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manajemen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tradisional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efektif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membuat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pengambilan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keputusan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kurang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cepat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akurat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0" name="Graphic 29" descr="Playbook with solid fill">
            <a:extLst>
              <a:ext uri="{FF2B5EF4-FFF2-40B4-BE49-F238E27FC236}">
                <a16:creationId xmlns:a16="http://schemas.microsoft.com/office/drawing/2014/main" id="{7951AAA4-9E30-B7A0-BBB6-932703CC7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42" y="2235239"/>
            <a:ext cx="706092" cy="706092"/>
          </a:xfrm>
          <a:prstGeom prst="rect">
            <a:avLst/>
          </a:prstGeom>
        </p:spPr>
      </p:pic>
      <p:pic>
        <p:nvPicPr>
          <p:cNvPr id="38" name="Graphic 37" descr="Research with solid fill">
            <a:extLst>
              <a:ext uri="{FF2B5EF4-FFF2-40B4-BE49-F238E27FC236}">
                <a16:creationId xmlns:a16="http://schemas.microsoft.com/office/drawing/2014/main" id="{0DB91643-38AC-CCEA-CEB8-03BCF5BDC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0898" y="3161771"/>
            <a:ext cx="694680" cy="694680"/>
          </a:xfrm>
          <a:prstGeom prst="rect">
            <a:avLst/>
          </a:prstGeom>
        </p:spPr>
      </p:pic>
      <p:pic>
        <p:nvPicPr>
          <p:cNvPr id="41" name="Graphic 40" descr="Money with solid fill">
            <a:extLst>
              <a:ext uri="{FF2B5EF4-FFF2-40B4-BE49-F238E27FC236}">
                <a16:creationId xmlns:a16="http://schemas.microsoft.com/office/drawing/2014/main" id="{9B40DF1A-456A-9BE7-2685-BA2AC8A1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417" y="3133813"/>
            <a:ext cx="578139" cy="578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79C69E-CBC9-080B-D084-D6B693F3CDAB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233D8F-83D6-87B5-9B5C-7DD6FDCFD42D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95BBF-0AAB-1F90-1023-8808A17D1F40}"/>
              </a:ext>
            </a:extLst>
          </p:cNvPr>
          <p:cNvSpPr txBox="1"/>
          <p:nvPr/>
        </p:nvSpPr>
        <p:spPr>
          <a:xfrm>
            <a:off x="1315939" y="1489167"/>
            <a:ext cx="6173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peramalan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penjadwalan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kedatangan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Puzzle pieces with solid fill">
            <a:extLst>
              <a:ext uri="{FF2B5EF4-FFF2-40B4-BE49-F238E27FC236}">
                <a16:creationId xmlns:a16="http://schemas.microsoft.com/office/drawing/2014/main" id="{492D851A-3DB5-AB5C-B37D-5015ED2B6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422" y="1477614"/>
            <a:ext cx="607879" cy="60787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CECF447-72C2-95E2-5825-EC5DEF454216}"/>
              </a:ext>
            </a:extLst>
          </p:cNvPr>
          <p:cNvSpPr/>
          <p:nvPr/>
        </p:nvSpPr>
        <p:spPr>
          <a:xfrm>
            <a:off x="768626" y="1176736"/>
            <a:ext cx="6706888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08BB95-C986-03B2-ECDD-6B12CD9E6212}"/>
              </a:ext>
            </a:extLst>
          </p:cNvPr>
          <p:cNvCxnSpPr>
            <a:cxnSpLocks/>
          </p:cNvCxnSpPr>
          <p:nvPr/>
        </p:nvCxnSpPr>
        <p:spPr>
          <a:xfrm>
            <a:off x="536915" y="407783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312CAF-3C9B-DB86-C5F8-BC8D5E8BA0E9}"/>
              </a:ext>
            </a:extLst>
          </p:cNvPr>
          <p:cNvSpPr/>
          <p:nvPr/>
        </p:nvSpPr>
        <p:spPr>
          <a:xfrm>
            <a:off x="422028" y="4342795"/>
            <a:ext cx="7256799" cy="231412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C83CA-6818-0BA5-CC8D-4DADB2854924}"/>
              </a:ext>
            </a:extLst>
          </p:cNvPr>
          <p:cNvSpPr/>
          <p:nvPr/>
        </p:nvSpPr>
        <p:spPr>
          <a:xfrm>
            <a:off x="668020" y="4255281"/>
            <a:ext cx="6706888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6C0254B-2311-2321-F023-904D666DF8A8}"/>
              </a:ext>
            </a:extLst>
          </p:cNvPr>
          <p:cNvSpPr/>
          <p:nvPr/>
        </p:nvSpPr>
        <p:spPr>
          <a:xfrm>
            <a:off x="7974033" y="4342795"/>
            <a:ext cx="3589610" cy="231412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4BEABBB-FF81-E882-9E08-5D59ECC08A49}"/>
              </a:ext>
            </a:extLst>
          </p:cNvPr>
          <p:cNvSpPr/>
          <p:nvPr/>
        </p:nvSpPr>
        <p:spPr>
          <a:xfrm>
            <a:off x="8220024" y="4255281"/>
            <a:ext cx="3317594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C89DB5-D11B-AE52-D13C-8F0CB4644A20}"/>
              </a:ext>
            </a:extLst>
          </p:cNvPr>
          <p:cNvSpPr txBox="1"/>
          <p:nvPr/>
        </p:nvSpPr>
        <p:spPr>
          <a:xfrm>
            <a:off x="1204142" y="4727620"/>
            <a:ext cx="62713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matematis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(Q)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Graphic 28" descr="Scales of justice with solid fill">
            <a:extLst>
              <a:ext uri="{FF2B5EF4-FFF2-40B4-BE49-F238E27FC236}">
                <a16:creationId xmlns:a16="http://schemas.microsoft.com/office/drawing/2014/main" id="{B6728636-FF8D-C960-F828-3090A01962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62147" y="5675993"/>
            <a:ext cx="664409" cy="664409"/>
          </a:xfrm>
          <a:prstGeom prst="rect">
            <a:avLst/>
          </a:prstGeom>
        </p:spPr>
      </p:pic>
      <p:pic>
        <p:nvPicPr>
          <p:cNvPr id="31" name="Graphic 30" descr="Gears with solid fill">
            <a:extLst>
              <a:ext uri="{FF2B5EF4-FFF2-40B4-BE49-F238E27FC236}">
                <a16:creationId xmlns:a16="http://schemas.microsoft.com/office/drawing/2014/main" id="{365830FE-425A-FEE8-CE58-2FE30C1A79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155" y="4579884"/>
            <a:ext cx="770955" cy="770955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8BFCA0BC-DBE7-C8B6-49FB-5769B5FD85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51529" y="4594452"/>
            <a:ext cx="645253" cy="5845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96AE3B-1FEA-E353-10EA-0987EF7011F4}"/>
              </a:ext>
            </a:extLst>
          </p:cNvPr>
          <p:cNvSpPr txBox="1"/>
          <p:nvPr/>
        </p:nvSpPr>
        <p:spPr>
          <a:xfrm>
            <a:off x="8485527" y="4437653"/>
            <a:ext cx="2951915" cy="919401"/>
          </a:xfrm>
          <a:prstGeom prst="roundRect">
            <a:avLst/>
          </a:prstGeom>
          <a:noFill/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bagian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33" descr="Document with solid fill">
            <a:extLst>
              <a:ext uri="{FF2B5EF4-FFF2-40B4-BE49-F238E27FC236}">
                <a16:creationId xmlns:a16="http://schemas.microsoft.com/office/drawing/2014/main" id="{015EB060-5AFC-851B-9F97-59542553D8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48704" y="5375442"/>
            <a:ext cx="442455" cy="4424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F0114DB-82CC-EEE2-EBF9-8B4753F003EB}"/>
              </a:ext>
            </a:extLst>
          </p:cNvPr>
          <p:cNvSpPr txBox="1"/>
          <p:nvPr/>
        </p:nvSpPr>
        <p:spPr>
          <a:xfrm>
            <a:off x="8513663" y="5326383"/>
            <a:ext cx="2923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Januari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  <a:endParaRPr lang="en-ID" sz="1600" dirty="0"/>
          </a:p>
        </p:txBody>
      </p:sp>
      <p:pic>
        <p:nvPicPr>
          <p:cNvPr id="37" name="Graphic 36" descr="Arrow circle with solid fill">
            <a:extLst>
              <a:ext uri="{FF2B5EF4-FFF2-40B4-BE49-F238E27FC236}">
                <a16:creationId xmlns:a16="http://schemas.microsoft.com/office/drawing/2014/main" id="{7BBC4470-D046-E68C-14F5-279F66B8AD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8032899" y="6001131"/>
            <a:ext cx="500464" cy="50046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C88D70-52B3-70E2-1689-EF079EBAD5D5}"/>
              </a:ext>
            </a:extLst>
          </p:cNvPr>
          <p:cNvSpPr txBox="1"/>
          <p:nvPr/>
        </p:nvSpPr>
        <p:spPr>
          <a:xfrm>
            <a:off x="8461259" y="5933547"/>
            <a:ext cx="3076677" cy="646986"/>
          </a:xfrm>
          <a:prstGeom prst="roundRect">
            <a:avLst/>
          </a:prstGeom>
          <a:noFill/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Objek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PET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Clear, Light Blue, 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Mix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975938-EC21-902E-3B97-10EA6AA22605}"/>
              </a:ext>
            </a:extLst>
          </p:cNvPr>
          <p:cNvSpPr/>
          <p:nvPr/>
        </p:nvSpPr>
        <p:spPr>
          <a:xfrm>
            <a:off x="674037" y="4255281"/>
            <a:ext cx="6706888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578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9" grpId="0"/>
      <p:bldP spid="20" grpId="0"/>
      <p:bldP spid="14" grpId="0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3" grpId="0"/>
      <p:bldP spid="36" grpId="0"/>
      <p:bldP spid="39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Metodologi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Tahapan penelitian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2D389B-BB79-A5A3-426F-CEFCAFB697D5}"/>
              </a:ext>
            </a:extLst>
          </p:cNvPr>
          <p:cNvSpPr/>
          <p:nvPr/>
        </p:nvSpPr>
        <p:spPr>
          <a:xfrm>
            <a:off x="531827" y="1260434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Awal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102D1D-619C-2E91-5E5D-3A0F111B6911}"/>
              </a:ext>
            </a:extLst>
          </p:cNvPr>
          <p:cNvSpPr/>
          <p:nvPr/>
        </p:nvSpPr>
        <p:spPr>
          <a:xfrm>
            <a:off x="2353867" y="1260433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F127E-01A8-4542-F67C-338525A8CB0F}"/>
              </a:ext>
            </a:extLst>
          </p:cNvPr>
          <p:cNvSpPr/>
          <p:nvPr/>
        </p:nvSpPr>
        <p:spPr>
          <a:xfrm>
            <a:off x="4170579" y="1257181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Pengumpulan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986AE02-9E50-6950-427F-4ECEAC51EE79}"/>
              </a:ext>
            </a:extLst>
          </p:cNvPr>
          <p:cNvSpPr/>
          <p:nvPr/>
        </p:nvSpPr>
        <p:spPr>
          <a:xfrm>
            <a:off x="6116644" y="1249881"/>
            <a:ext cx="1768676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40A92-B372-0824-6EEB-ACE17EDFF837}"/>
              </a:ext>
            </a:extLst>
          </p:cNvPr>
          <p:cNvSpPr/>
          <p:nvPr/>
        </p:nvSpPr>
        <p:spPr>
          <a:xfrm>
            <a:off x="8163768" y="1249880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Hasil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81CFB3-9DB0-D653-122A-2FB0E03CF613}"/>
              </a:ext>
            </a:extLst>
          </p:cNvPr>
          <p:cNvSpPr/>
          <p:nvPr/>
        </p:nvSpPr>
        <p:spPr>
          <a:xfrm>
            <a:off x="9980480" y="1246628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Akhir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7466E6-B886-54DC-A288-F9DCA00CE8BD}"/>
              </a:ext>
            </a:extLst>
          </p:cNvPr>
          <p:cNvSpPr/>
          <p:nvPr/>
        </p:nvSpPr>
        <p:spPr>
          <a:xfrm>
            <a:off x="555409" y="1978085"/>
            <a:ext cx="1519313" cy="675620"/>
          </a:xfrm>
          <a:prstGeom prst="ellipse">
            <a:avLst/>
          </a:prstGeom>
          <a:ln w="38100"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592357-1A0B-65F5-A26A-C55B2C86DE63}"/>
              </a:ext>
            </a:extLst>
          </p:cNvPr>
          <p:cNvSpPr/>
          <p:nvPr/>
        </p:nvSpPr>
        <p:spPr>
          <a:xfrm>
            <a:off x="555409" y="2836214"/>
            <a:ext cx="151931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topik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93D0B1-4AD2-492E-9A2C-7A85438543D0}"/>
              </a:ext>
            </a:extLst>
          </p:cNvPr>
          <p:cNvSpPr/>
          <p:nvPr/>
        </p:nvSpPr>
        <p:spPr>
          <a:xfrm>
            <a:off x="555408" y="3863156"/>
            <a:ext cx="151931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9D6C28-C1CE-B135-50E2-C7A604C6FAAD}"/>
              </a:ext>
            </a:extLst>
          </p:cNvPr>
          <p:cNvSpPr/>
          <p:nvPr/>
        </p:nvSpPr>
        <p:spPr>
          <a:xfrm>
            <a:off x="569126" y="4881730"/>
            <a:ext cx="1519313" cy="1115015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2C94BB-3A64-D211-BBC4-BD3BCEB94BFC}"/>
              </a:ext>
            </a:extLst>
          </p:cNvPr>
          <p:cNvSpPr/>
          <p:nvPr/>
        </p:nvSpPr>
        <p:spPr>
          <a:xfrm>
            <a:off x="2384023" y="1975424"/>
            <a:ext cx="1519313" cy="3259294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sz="1600" dirty="0">
              <a:latin typeface="Book Antiqua" panose="02040602050305030304" pitchFamily="18" charset="0"/>
            </a:endParaRPr>
          </a:p>
          <a:p>
            <a:pPr algn="ctr"/>
            <a:endParaRPr lang="en-ID" sz="1600" dirty="0">
              <a:latin typeface="Book Antiqua" panose="0204060205030503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0014F-BB4E-CA8F-0C91-F751A67A59A2}"/>
              </a:ext>
            </a:extLst>
          </p:cNvPr>
          <p:cNvSpPr txBox="1"/>
          <p:nvPr/>
        </p:nvSpPr>
        <p:spPr>
          <a:xfrm>
            <a:off x="2365487" y="1975424"/>
            <a:ext cx="16097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tinjauan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pustaka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hal-hal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5FCAA4-1299-157D-595B-E587BA1631E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300999" y="2653705"/>
            <a:ext cx="14067" cy="182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265500-2C9D-1DDB-0023-3DD1D125D06D}"/>
              </a:ext>
            </a:extLst>
          </p:cNvPr>
          <p:cNvCxnSpPr>
            <a:stCxn id="21" idx="2"/>
            <a:endCxn id="34" idx="0"/>
          </p:cNvCxnSpPr>
          <p:nvPr/>
        </p:nvCxnSpPr>
        <p:spPr>
          <a:xfrm flipH="1">
            <a:off x="1315065" y="3694343"/>
            <a:ext cx="1" cy="16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EF6D02-4E21-941F-296B-746F63A1688E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1315065" y="4721285"/>
            <a:ext cx="13718" cy="16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26EBACC-1213-2597-F92C-D99778FC193F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2088439" y="2514033"/>
            <a:ext cx="277048" cy="2925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5F8F6-1601-A2D7-5D17-0865CCD5E81A}"/>
              </a:ext>
            </a:extLst>
          </p:cNvPr>
          <p:cNvSpPr/>
          <p:nvPr/>
        </p:nvSpPr>
        <p:spPr>
          <a:xfrm>
            <a:off x="4191772" y="1975424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1B0EDF-A0C4-7375-8867-799E1E730B15}"/>
              </a:ext>
            </a:extLst>
          </p:cNvPr>
          <p:cNvSpPr/>
          <p:nvPr/>
        </p:nvSpPr>
        <p:spPr>
          <a:xfrm>
            <a:off x="4182553" y="3156259"/>
            <a:ext cx="1571027" cy="3213570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6B02484-8726-C9BC-572F-D80339C07CD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3903336" y="2404489"/>
            <a:ext cx="288436" cy="12005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188BC5-1421-9A7A-28A0-15ACA23BDC89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963131" y="2833553"/>
            <a:ext cx="4936" cy="32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CC0EA63-8B2C-C7C3-58E4-D5CC117B1E54}"/>
              </a:ext>
            </a:extLst>
          </p:cNvPr>
          <p:cNvSpPr/>
          <p:nvPr/>
        </p:nvSpPr>
        <p:spPr>
          <a:xfrm>
            <a:off x="6129501" y="1969095"/>
            <a:ext cx="1836000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F56C497-D762-DBDE-86BA-EF417143F692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 flipV="1">
            <a:off x="5753580" y="2398160"/>
            <a:ext cx="375921" cy="23648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56829D3-689E-28B4-AADB-BEC891F6D2A9}"/>
              </a:ext>
            </a:extLst>
          </p:cNvPr>
          <p:cNvSpPr/>
          <p:nvPr/>
        </p:nvSpPr>
        <p:spPr>
          <a:xfrm>
            <a:off x="6104358" y="3178203"/>
            <a:ext cx="1886615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Mengembangkan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matematika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673A10-773C-C2F3-E47D-36E9C16A5DE9}"/>
              </a:ext>
            </a:extLst>
          </p:cNvPr>
          <p:cNvSpPr/>
          <p:nvPr/>
        </p:nvSpPr>
        <p:spPr>
          <a:xfrm>
            <a:off x="6130898" y="4305499"/>
            <a:ext cx="183460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Verifikasi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validasi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C1B780-769A-89C3-A28E-06265A9A6F03}"/>
              </a:ext>
            </a:extLst>
          </p:cNvPr>
          <p:cNvSpPr/>
          <p:nvPr/>
        </p:nvSpPr>
        <p:spPr>
          <a:xfrm>
            <a:off x="8163768" y="1965004"/>
            <a:ext cx="1542718" cy="1036583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sebelum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Diamond 51">
            <a:extLst>
              <a:ext uri="{FF2B5EF4-FFF2-40B4-BE49-F238E27FC236}">
                <a16:creationId xmlns:a16="http://schemas.microsoft.com/office/drawing/2014/main" id="{89BB4FF3-8028-015F-435D-5BFC488FB766}"/>
              </a:ext>
            </a:extLst>
          </p:cNvPr>
          <p:cNvSpPr/>
          <p:nvPr/>
        </p:nvSpPr>
        <p:spPr>
          <a:xfrm>
            <a:off x="6154408" y="5305809"/>
            <a:ext cx="1785080" cy="1187815"/>
          </a:xfrm>
          <a:prstGeom prst="diamond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FB0E84-C8BD-9268-A092-430A88C2C778}"/>
              </a:ext>
            </a:extLst>
          </p:cNvPr>
          <p:cNvSpPr txBox="1"/>
          <p:nvPr/>
        </p:nvSpPr>
        <p:spPr>
          <a:xfrm>
            <a:off x="6274169" y="5604820"/>
            <a:ext cx="1552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Terverifikasi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tervalidasi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80D17B8-0ECA-7811-E89B-348944D62A5F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7047501" y="2827224"/>
            <a:ext cx="165" cy="35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66B2B04-28A6-FC74-A2CB-C9CB9444B870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7047666" y="4036332"/>
            <a:ext cx="534" cy="26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6B5757-CE89-575A-E611-59D1CE84E2CC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flipH="1">
            <a:off x="7046948" y="5163628"/>
            <a:ext cx="1252" cy="14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D991B83-CCE1-710F-7733-CCD649F53D19}"/>
              </a:ext>
            </a:extLst>
          </p:cNvPr>
          <p:cNvSpPr/>
          <p:nvPr/>
        </p:nvSpPr>
        <p:spPr>
          <a:xfrm>
            <a:off x="531827" y="1216636"/>
            <a:ext cx="7595388" cy="544028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7EE197F-0636-AA4E-6013-07086F7B594B}"/>
              </a:ext>
            </a:extLst>
          </p:cNvPr>
          <p:cNvSpPr/>
          <p:nvPr/>
        </p:nvSpPr>
        <p:spPr>
          <a:xfrm>
            <a:off x="3662626" y="6510810"/>
            <a:ext cx="1438653" cy="320215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ID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F88F96-0A9C-EAF4-661D-804F689B2F9F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7939488" y="2483296"/>
            <a:ext cx="224280" cy="34164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3B9B954-33D3-0C19-04C9-DCC03A0DD8E0}"/>
              </a:ext>
            </a:extLst>
          </p:cNvPr>
          <p:cNvSpPr/>
          <p:nvPr/>
        </p:nvSpPr>
        <p:spPr>
          <a:xfrm>
            <a:off x="8174441" y="3525049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sensitivitas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69415D-CE50-167C-E53E-5E3F9B02D118}"/>
              </a:ext>
            </a:extLst>
          </p:cNvPr>
          <p:cNvSpPr txBox="1"/>
          <p:nvPr/>
        </p:nvSpPr>
        <p:spPr>
          <a:xfrm>
            <a:off x="7626588" y="5308750"/>
            <a:ext cx="57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Ya</a:t>
            </a:r>
            <a:endParaRPr lang="en-ID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1BC2F8-E776-92A9-D327-50393B51439B}"/>
              </a:ext>
            </a:extLst>
          </p:cNvPr>
          <p:cNvSpPr txBox="1"/>
          <p:nvPr/>
        </p:nvSpPr>
        <p:spPr>
          <a:xfrm>
            <a:off x="6035039" y="5297043"/>
            <a:ext cx="57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Tidak</a:t>
            </a:r>
            <a:endParaRPr lang="en-ID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3548F8-8130-4BC4-3146-47F54D08E0E5}"/>
              </a:ext>
            </a:extLst>
          </p:cNvPr>
          <p:cNvSpPr/>
          <p:nvPr/>
        </p:nvSpPr>
        <p:spPr>
          <a:xfrm>
            <a:off x="9987367" y="3520332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saran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140BA24-4C73-24CA-BE52-88BA16420201}"/>
              </a:ext>
            </a:extLst>
          </p:cNvPr>
          <p:cNvSpPr/>
          <p:nvPr/>
        </p:nvSpPr>
        <p:spPr>
          <a:xfrm>
            <a:off x="10013137" y="5611372"/>
            <a:ext cx="1519313" cy="675620"/>
          </a:xfrm>
          <a:prstGeom prst="ellipse">
            <a:avLst/>
          </a:prstGeom>
          <a:ln w="38100"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DE3158-6C1B-CDEE-D0BC-15FA36BC3B82}"/>
              </a:ext>
            </a:extLst>
          </p:cNvPr>
          <p:cNvCxnSpPr>
            <a:cxnSpLocks/>
            <a:stCxn id="51" idx="2"/>
            <a:endCxn id="60" idx="0"/>
          </p:cNvCxnSpPr>
          <p:nvPr/>
        </p:nvCxnSpPr>
        <p:spPr>
          <a:xfrm>
            <a:off x="8935127" y="3001587"/>
            <a:ext cx="10673" cy="52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72B2E7F-6E9C-6599-CF56-813B6993BA1D}"/>
              </a:ext>
            </a:extLst>
          </p:cNvPr>
          <p:cNvCxnSpPr>
            <a:stCxn id="60" idx="3"/>
            <a:endCxn id="63" idx="1"/>
          </p:cNvCxnSpPr>
          <p:nvPr/>
        </p:nvCxnSpPr>
        <p:spPr>
          <a:xfrm flipV="1">
            <a:off x="9717159" y="3949397"/>
            <a:ext cx="270208" cy="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DBF4377-C2E5-8A99-7EAE-78FA7379C8C2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10758726" y="4378461"/>
            <a:ext cx="14068" cy="123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543A054-BEA9-87CC-7B57-56C78B99EF96}"/>
              </a:ext>
            </a:extLst>
          </p:cNvPr>
          <p:cNvCxnSpPr>
            <a:cxnSpLocks/>
            <a:stCxn id="52" idx="1"/>
            <a:endCxn id="49" idx="1"/>
          </p:cNvCxnSpPr>
          <p:nvPr/>
        </p:nvCxnSpPr>
        <p:spPr>
          <a:xfrm rot="10800000">
            <a:off x="6104358" y="3607269"/>
            <a:ext cx="50050" cy="2292449"/>
          </a:xfrm>
          <a:prstGeom prst="bentConnector3">
            <a:avLst>
              <a:gd name="adj1" fmla="val 3318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02C3301D-0D32-188E-BBD3-636AD5266D02}"/>
              </a:ext>
            </a:extLst>
          </p:cNvPr>
          <p:cNvSpPr txBox="1"/>
          <p:nvPr/>
        </p:nvSpPr>
        <p:spPr>
          <a:xfrm>
            <a:off x="4170579" y="3236576"/>
            <a:ext cx="166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Mengumpulkan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lain: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9FD9768-39DA-1272-7897-2BE6864EDADB}"/>
              </a:ext>
            </a:extLst>
          </p:cNvPr>
          <p:cNvSpPr txBox="1"/>
          <p:nvPr/>
        </p:nvSpPr>
        <p:spPr>
          <a:xfrm>
            <a:off x="4228396" y="4429889"/>
            <a:ext cx="1571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Harga material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91AA5C-2903-EB90-D93C-34FFAE7F9EDE}"/>
              </a:ext>
            </a:extLst>
          </p:cNvPr>
          <p:cNvSpPr txBox="1"/>
          <p:nvPr/>
        </p:nvSpPr>
        <p:spPr>
          <a:xfrm>
            <a:off x="4238456" y="4683691"/>
            <a:ext cx="1484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simpan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4CC773E-B6BD-EF37-73E9-02F2AC5CE802}"/>
              </a:ext>
            </a:extLst>
          </p:cNvPr>
          <p:cNvSpPr txBox="1"/>
          <p:nvPr/>
        </p:nvSpPr>
        <p:spPr>
          <a:xfrm>
            <a:off x="4231864" y="5248855"/>
            <a:ext cx="1271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CDA812A-634F-89AD-DB50-03DF2A41B9CC}"/>
              </a:ext>
            </a:extLst>
          </p:cNvPr>
          <p:cNvSpPr txBox="1"/>
          <p:nvPr/>
        </p:nvSpPr>
        <p:spPr>
          <a:xfrm>
            <a:off x="4247271" y="5526760"/>
            <a:ext cx="1634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awal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akhir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00AEC5B-84CE-008A-24F2-714660565F66}"/>
              </a:ext>
            </a:extLst>
          </p:cNvPr>
          <p:cNvSpPr txBox="1"/>
          <p:nvPr/>
        </p:nvSpPr>
        <p:spPr>
          <a:xfrm>
            <a:off x="4247271" y="6033507"/>
            <a:ext cx="124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Lead time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8730554-47FA-499A-6A36-B1E889A728E0}"/>
              </a:ext>
            </a:extLst>
          </p:cNvPr>
          <p:cNvSpPr txBox="1"/>
          <p:nvPr/>
        </p:nvSpPr>
        <p:spPr>
          <a:xfrm>
            <a:off x="2384870" y="3060974"/>
            <a:ext cx="1293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12805E-761E-6725-0DAD-FAAA61BD7A9C}"/>
              </a:ext>
            </a:extLst>
          </p:cNvPr>
          <p:cNvSpPr txBox="1"/>
          <p:nvPr/>
        </p:nvSpPr>
        <p:spPr>
          <a:xfrm>
            <a:off x="2387621" y="3657755"/>
            <a:ext cx="1726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Mixed Integer Linear Programming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384ABD-2254-78A0-BE69-F06EA74D31F5}"/>
              </a:ext>
            </a:extLst>
          </p:cNvPr>
          <p:cNvSpPr txBox="1"/>
          <p:nvPr/>
        </p:nvSpPr>
        <p:spPr>
          <a:xfrm>
            <a:off x="2372880" y="4530469"/>
            <a:ext cx="1476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Bahasa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endParaRPr lang="en-ID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154CA3-670C-3D58-F46A-0206167807BC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06F005-7D08-EC09-5220-D13BC45F1523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476FE-9769-3FA9-D74D-1B4A2B33F3B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D4BEED-A094-4804-CB34-0A6DBF8C62CC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64000">
                <a:srgbClr val="54B9B9">
                  <a:shade val="67500"/>
                  <a:satMod val="115000"/>
                </a:srgbClr>
              </a:gs>
              <a:gs pos="94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6A0BF5-F295-E618-2A2C-FC1DBF9DD564}"/>
              </a:ext>
            </a:extLst>
          </p:cNvPr>
          <p:cNvSpPr txBox="1"/>
          <p:nvPr/>
        </p:nvSpPr>
        <p:spPr>
          <a:xfrm>
            <a:off x="4214342" y="3777449"/>
            <a:ext cx="1806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Primer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75692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4" grpId="0" animBg="1"/>
      <p:bldP spid="35" grpId="0" animBg="1"/>
      <p:bldP spid="36" grpId="0" animBg="1"/>
      <p:bldP spid="37" grpId="0"/>
      <p:bldP spid="42" grpId="0" animBg="1"/>
      <p:bldP spid="43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/>
      <p:bldP spid="57" grpId="0" animBg="1"/>
      <p:bldP spid="58" grpId="0" animBg="1"/>
      <p:bldP spid="60" grpId="0" animBg="1"/>
      <p:bldP spid="61" grpId="0"/>
      <p:bldP spid="62" grpId="0"/>
      <p:bldP spid="63" grpId="0" animBg="1"/>
      <p:bldP spid="64" grpId="0" animBg="1"/>
      <p:bldP spid="169" grpId="0"/>
      <p:bldP spid="171" grpId="0"/>
      <p:bldP spid="173" grpId="0"/>
      <p:bldP spid="175" grpId="0"/>
      <p:bldP spid="177" grpId="0"/>
      <p:bldP spid="184" grpId="0"/>
      <p:bldP spid="187" grpId="0"/>
      <p:bldP spid="196" grpId="0"/>
      <p:bldP spid="198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14621</TotalTime>
  <Words>5730</Words>
  <Application>Microsoft Office PowerPoint</Application>
  <PresentationFormat>Widescreen</PresentationFormat>
  <Paragraphs>1206</Paragraphs>
  <Slides>35</Slides>
  <Notes>32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Arial Black</vt:lpstr>
      <vt:lpstr>Book Antiqua</vt:lpstr>
      <vt:lpstr>Calibri</vt:lpstr>
      <vt:lpstr>Calibri Light</vt:lpstr>
      <vt:lpstr>Cambria Math</vt:lpstr>
      <vt:lpstr>Times New Roman</vt:lpstr>
      <vt:lpstr>Wingdings</vt:lpstr>
      <vt:lpstr>Office Theme</vt:lpstr>
      <vt:lpstr>Pengembangan Model Optimasi untuk Meminimalkan Total Biaya Persediaan pada Gudang Bahan Baku Daur Ulang Plastik dengan Metode Mixed Integer Linear Programming (MILP)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Model Optimasi untuk Meminimalkan Total Biaya Persediaan pada Gudang Material Perusahaan Daur Ulang Plastik dengan Metode Mixed Integer Linear Programming</dc:title>
  <dc:creator>Yulius</dc:creator>
  <cp:lastModifiedBy>Julio Febrian</cp:lastModifiedBy>
  <cp:revision>265</cp:revision>
  <dcterms:created xsi:type="dcterms:W3CDTF">2023-01-30T05:39:34Z</dcterms:created>
  <dcterms:modified xsi:type="dcterms:W3CDTF">2023-06-05T19:56:57Z</dcterms:modified>
</cp:coreProperties>
</file>